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League Spartan" charset="1" panose="00000800000000000000"/>
      <p:regular r:id="rId29"/>
    </p:embeddedFont>
    <p:embeddedFont>
      <p:font typeface="Canva Sans Bold" charset="1" panose="020B0803030501040103"/>
      <p:regular r:id="rId30"/>
    </p:embeddedFont>
    <p:embeddedFont>
      <p:font typeface="Kaushan Script" charset="1" panose="03060602040705080205"/>
      <p:regular r:id="rId31"/>
    </p:embeddedFont>
    <p:embeddedFont>
      <p:font typeface="Open Sans 1" charset="1" panose="00000000000000000000"/>
      <p:regular r:id="rId32"/>
    </p:embeddedFont>
    <p:embeddedFont>
      <p:font typeface="Open Sans 1 Bold" charset="1" panose="00000000000000000000"/>
      <p:regular r:id="rId33"/>
    </p:embeddedFont>
    <p:embeddedFont>
      <p:font typeface="Muli Bold" charset="1" panose="00000800000000000000"/>
      <p:regular r:id="rId34"/>
    </p:embeddedFont>
    <p:embeddedFont>
      <p:font typeface="DM Sans" charset="1" panose="00000000000000000000"/>
      <p:regular r:id="rId35"/>
    </p:embeddedFont>
    <p:embeddedFont>
      <p:font typeface="DM Sans Bold" charset="1" panose="00000000000000000000"/>
      <p:regular r:id="rId36"/>
    </p:embeddedFont>
    <p:embeddedFont>
      <p:font typeface="Abril Fatface" charset="1" panose="02000503000000020003"/>
      <p:regular r:id="rId37"/>
    </p:embeddedFont>
    <p:embeddedFont>
      <p:font typeface="TT Norms" charset="1" panose="02000503030000020003"/>
      <p:regular r:id="rId38"/>
    </p:embeddedFont>
    <p:embeddedFont>
      <p:font typeface="The Seasons Bold" charset="1" panose="00000000000000000000"/>
      <p:regular r:id="rId39"/>
    </p:embeddedFont>
    <p:embeddedFont>
      <p:font typeface="Arimo" charset="1" panose="020B0604020202020204"/>
      <p:regular r:id="rId40"/>
    </p:embeddedFont>
    <p:embeddedFont>
      <p:font typeface="HK Grotesk" charset="1" panose="00000500000000000000"/>
      <p:regular r:id="rId41"/>
    </p:embeddedFont>
    <p:embeddedFont>
      <p:font typeface="HK Grotesk Bold" charset="1" panose="00000800000000000000"/>
      <p:regular r:id="rId42"/>
    </p:embeddedFont>
    <p:embeddedFont>
      <p:font typeface="HK Grotesk Light" charset="1" panose="00000400000000000000"/>
      <p:regular r:id="rId43"/>
    </p:embeddedFont>
    <p:embeddedFont>
      <p:font typeface="Glacial Indifference" charset="1" panose="00000000000000000000"/>
      <p:regular r:id="rId44"/>
    </p:embeddedFont>
    <p:embeddedFont>
      <p:font typeface="Alata" charset="1" panose="000005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2.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pn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708610" y="-412494"/>
            <a:ext cx="18562305" cy="8555165"/>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A20E20"/>
            </a:solidFill>
          </p:spPr>
        </p:sp>
        <p:sp>
          <p:nvSpPr>
            <p:cNvPr name="TextBox 4" id="4"/>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9478936" y="1321510"/>
            <a:ext cx="12053654" cy="9917229"/>
            <a:chOff x="0" y="0"/>
            <a:chExt cx="6184570" cy="5088399"/>
          </a:xfrm>
        </p:grpSpPr>
        <p:sp>
          <p:nvSpPr>
            <p:cNvPr name="Freeform 6" id="6"/>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name="Freeform 7" id="7"/>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796" t="0" r="-796" b="0"/>
              </a:stretch>
            </a:blipFill>
          </p:spPr>
        </p:sp>
      </p:grpSp>
      <p:grpSp>
        <p:nvGrpSpPr>
          <p:cNvPr name="Group 8" id="8"/>
          <p:cNvGrpSpPr/>
          <p:nvPr/>
        </p:nvGrpSpPr>
        <p:grpSpPr>
          <a:xfrm rot="0">
            <a:off x="9006848" y="6804594"/>
            <a:ext cx="7555842" cy="3482406"/>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0" id="10"/>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383990" y="1787886"/>
            <a:ext cx="10619576" cy="8098515"/>
            <a:chOff x="0" y="0"/>
            <a:chExt cx="14159435" cy="10798020"/>
          </a:xfrm>
        </p:grpSpPr>
        <p:sp>
          <p:nvSpPr>
            <p:cNvPr name="TextBox 12" id="12"/>
            <p:cNvSpPr txBox="true"/>
            <p:nvPr/>
          </p:nvSpPr>
          <p:spPr>
            <a:xfrm rot="0">
              <a:off x="0" y="10101740"/>
              <a:ext cx="14159435" cy="696280"/>
            </a:xfrm>
            <a:prstGeom prst="rect">
              <a:avLst/>
            </a:prstGeom>
          </p:spPr>
          <p:txBody>
            <a:bodyPr anchor="t" rtlCol="false" tIns="0" lIns="0" bIns="0" rIns="0">
              <a:spAutoFit/>
            </a:bodyPr>
            <a:lstStyle/>
            <a:p>
              <a:pPr algn="l">
                <a:lnSpc>
                  <a:spcPts val="4334"/>
                </a:lnSpc>
              </a:pPr>
            </a:p>
          </p:txBody>
        </p:sp>
        <p:sp>
          <p:nvSpPr>
            <p:cNvPr name="TextBox 13" id="13"/>
            <p:cNvSpPr txBox="true"/>
            <p:nvPr/>
          </p:nvSpPr>
          <p:spPr>
            <a:xfrm rot="0">
              <a:off x="0" y="0"/>
              <a:ext cx="14159435" cy="9867900"/>
            </a:xfrm>
            <a:prstGeom prst="rect">
              <a:avLst/>
            </a:prstGeom>
          </p:spPr>
          <p:txBody>
            <a:bodyPr anchor="t" rtlCol="false" tIns="0" lIns="0" bIns="0" rIns="0">
              <a:spAutoFit/>
            </a:bodyPr>
            <a:lstStyle/>
            <a:p>
              <a:pPr algn="l">
                <a:lnSpc>
                  <a:spcPts val="8358"/>
                </a:lnSpc>
              </a:pPr>
            </a:p>
            <a:p>
              <a:pPr algn="l">
                <a:lnSpc>
                  <a:spcPts val="8358"/>
                </a:lnSpc>
              </a:pPr>
            </a:p>
            <a:p>
              <a:pPr algn="l">
                <a:lnSpc>
                  <a:spcPts val="8358"/>
                </a:lnSpc>
              </a:pPr>
              <a:r>
                <a:rPr lang="en-US" sz="6965">
                  <a:solidFill>
                    <a:srgbClr val="E8223B"/>
                  </a:solidFill>
                  <a:latin typeface="League Spartan"/>
                  <a:ea typeface="League Spartan"/>
                  <a:cs typeface="League Spartan"/>
                  <a:sym typeface="League Spartan"/>
                </a:rPr>
                <a:t>Comprehensive Movie Industry Insights:</a:t>
              </a:r>
            </a:p>
            <a:p>
              <a:pPr algn="l">
                <a:lnSpc>
                  <a:spcPts val="8358"/>
                </a:lnSpc>
              </a:pPr>
              <a:r>
                <a:rPr lang="en-US" sz="6965">
                  <a:solidFill>
                    <a:srgbClr val="000000"/>
                  </a:solidFill>
                  <a:latin typeface="League Spartan"/>
                  <a:ea typeface="League Spartan"/>
                  <a:cs typeface="League Spartan"/>
                  <a:sym typeface="League Spartan"/>
                </a:rPr>
                <a:t>A Multidimensional Overview</a:t>
              </a:r>
            </a:p>
            <a:p>
              <a:pPr algn="l">
                <a:lnSpc>
                  <a:spcPts val="8358"/>
                </a:lnSpc>
              </a:pPr>
            </a:p>
          </p:txBody>
        </p:sp>
      </p:grpSp>
      <p:sp>
        <p:nvSpPr>
          <p:cNvPr name="TextBox 14" id="14"/>
          <p:cNvSpPr txBox="true"/>
          <p:nvPr/>
        </p:nvSpPr>
        <p:spPr>
          <a:xfrm rot="0">
            <a:off x="8540388" y="4825263"/>
            <a:ext cx="8718912" cy="5251349"/>
          </a:xfrm>
          <a:prstGeom prst="rect">
            <a:avLst/>
          </a:prstGeom>
        </p:spPr>
        <p:txBody>
          <a:bodyPr anchor="t" rtlCol="false" tIns="0" lIns="0" bIns="0" rIns="0">
            <a:spAutoFit/>
          </a:bodyPr>
          <a:lstStyle/>
          <a:p>
            <a:pPr algn="ctr">
              <a:lnSpc>
                <a:spcPts val="3505"/>
              </a:lnSpc>
            </a:pPr>
          </a:p>
          <a:p>
            <a:pPr algn="ctr">
              <a:lnSpc>
                <a:spcPts val="3505"/>
              </a:lnSpc>
            </a:pPr>
          </a:p>
          <a:p>
            <a:pPr algn="ctr">
              <a:lnSpc>
                <a:spcPts val="3505"/>
              </a:lnSpc>
            </a:pPr>
          </a:p>
          <a:p>
            <a:pPr algn="ctr">
              <a:lnSpc>
                <a:spcPts val="3505"/>
              </a:lnSpc>
            </a:pPr>
          </a:p>
          <a:p>
            <a:pPr algn="ctr">
              <a:lnSpc>
                <a:spcPts val="3505"/>
              </a:lnSpc>
            </a:pPr>
          </a:p>
          <a:p>
            <a:pPr algn="ctr">
              <a:lnSpc>
                <a:spcPts val="3505"/>
              </a:lnSpc>
            </a:pPr>
          </a:p>
          <a:p>
            <a:pPr algn="ctr">
              <a:lnSpc>
                <a:spcPts val="3505"/>
              </a:lnSpc>
            </a:pPr>
          </a:p>
          <a:p>
            <a:pPr algn="ctr">
              <a:lnSpc>
                <a:spcPts val="3505"/>
              </a:lnSpc>
            </a:pPr>
          </a:p>
          <a:p>
            <a:pPr algn="ctr">
              <a:lnSpc>
                <a:spcPts val="3505"/>
              </a:lnSpc>
            </a:pPr>
            <a:r>
              <a:rPr lang="en-US" sz="2503">
                <a:solidFill>
                  <a:srgbClr val="FFFFFF"/>
                </a:solidFill>
                <a:latin typeface="Canva Sans Bold"/>
                <a:ea typeface="Canva Sans Bold"/>
                <a:cs typeface="Canva Sans Bold"/>
                <a:sym typeface="Canva Sans Bold"/>
              </a:rPr>
              <a:t>ALAKA P</a:t>
            </a:r>
          </a:p>
          <a:p>
            <a:pPr algn="ctr">
              <a:lnSpc>
                <a:spcPts val="3505"/>
              </a:lnSpc>
            </a:pPr>
            <a:r>
              <a:rPr lang="en-US" sz="2503">
                <a:solidFill>
                  <a:srgbClr val="FFFFFF"/>
                </a:solidFill>
                <a:latin typeface="Canva Sans Bold"/>
                <a:ea typeface="Canva Sans Bold"/>
                <a:cs typeface="Canva Sans Bold"/>
                <a:sym typeface="Canva Sans Bold"/>
              </a:rPr>
              <a:t>ANN MATHEW</a:t>
            </a:r>
          </a:p>
          <a:p>
            <a:pPr algn="ctr">
              <a:lnSpc>
                <a:spcPts val="3505"/>
              </a:lnSpc>
            </a:pPr>
            <a:r>
              <a:rPr lang="en-US" sz="2503">
                <a:solidFill>
                  <a:srgbClr val="FFFFFF"/>
                </a:solidFill>
                <a:latin typeface="Canva Sans Bold"/>
                <a:ea typeface="Canva Sans Bold"/>
                <a:cs typeface="Canva Sans Bold"/>
                <a:sym typeface="Canva Sans Bold"/>
              </a:rPr>
              <a:t>NAVYA MARIA JOMY</a:t>
            </a:r>
          </a:p>
          <a:p>
            <a:pPr algn="ctr">
              <a:lnSpc>
                <a:spcPts val="3505"/>
              </a:lnSpc>
              <a:spcBef>
                <a:spcPct val="0"/>
              </a:spcBef>
            </a:pPr>
            <a:r>
              <a:rPr lang="en-US" sz="2503">
                <a:solidFill>
                  <a:srgbClr val="FFFFFF"/>
                </a:solidFill>
                <a:latin typeface="Canva Sans Bold"/>
                <a:ea typeface="Canva Sans Bold"/>
                <a:cs typeface="Canva Sans Bold"/>
                <a:sym typeface="Canva Sans Bold"/>
              </a:rPr>
              <a:t>PHILSY V MARTIN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0"/>
            <a:ext cx="5904396" cy="9258300"/>
            <a:chOff x="0" y="0"/>
            <a:chExt cx="7872527" cy="12344400"/>
          </a:xfrm>
        </p:grpSpPr>
        <p:pic>
          <p:nvPicPr>
            <p:cNvPr name="Picture 3" id="3"/>
            <p:cNvPicPr>
              <a:picLocks noChangeAspect="true"/>
            </p:cNvPicPr>
            <p:nvPr/>
          </p:nvPicPr>
          <p:blipFill>
            <a:blip r:embed="rId2"/>
            <a:srcRect l="29244" t="0" r="29244" b="0"/>
            <a:stretch>
              <a:fillRect/>
            </a:stretch>
          </p:blipFill>
          <p:spPr>
            <a:xfrm flipH="false" flipV="false">
              <a:off x="0" y="0"/>
              <a:ext cx="7872527" cy="12344400"/>
            </a:xfrm>
            <a:prstGeom prst="rect">
              <a:avLst/>
            </a:prstGeom>
          </p:spPr>
        </p:pic>
      </p:grpSp>
      <p:sp>
        <p:nvSpPr>
          <p:cNvPr name="AutoShape 4" id="4"/>
          <p:cNvSpPr/>
          <p:nvPr/>
        </p:nvSpPr>
        <p:spPr>
          <a:xfrm flipH="true" flipV="true">
            <a:off x="8563464" y="7386661"/>
            <a:ext cx="7426399" cy="0"/>
          </a:xfrm>
          <a:prstGeom prst="line">
            <a:avLst/>
          </a:prstGeom>
          <a:ln cap="flat" w="38100">
            <a:solidFill>
              <a:srgbClr val="787878"/>
            </a:solidFill>
            <a:prstDash val="solid"/>
            <a:headEnd type="none" len="sm" w="sm"/>
            <a:tailEnd type="none" len="sm" w="sm"/>
          </a:ln>
        </p:spPr>
      </p:sp>
      <p:sp>
        <p:nvSpPr>
          <p:cNvPr name="TextBox 5" id="5"/>
          <p:cNvSpPr txBox="true"/>
          <p:nvPr/>
        </p:nvSpPr>
        <p:spPr>
          <a:xfrm rot="0">
            <a:off x="7608772" y="3291029"/>
            <a:ext cx="9650528" cy="4095632"/>
          </a:xfrm>
          <a:prstGeom prst="rect">
            <a:avLst/>
          </a:prstGeom>
        </p:spPr>
        <p:txBody>
          <a:bodyPr anchor="t" rtlCol="false" tIns="0" lIns="0" bIns="0" rIns="0">
            <a:spAutoFit/>
          </a:bodyPr>
          <a:lstStyle/>
          <a:p>
            <a:pPr algn="l">
              <a:lnSpc>
                <a:spcPts val="14470"/>
              </a:lnSpc>
            </a:pPr>
            <a:r>
              <a:rPr lang="en-US" sz="14470">
                <a:solidFill>
                  <a:srgbClr val="FFBD59"/>
                </a:solidFill>
                <a:latin typeface="The Seasons Bold"/>
                <a:ea typeface="The Seasons Bold"/>
                <a:cs typeface="The Seasons Bold"/>
                <a:sym typeface="The Seasons Bold"/>
              </a:rPr>
              <a:t>FINANCIAL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897" t="0" r="-1897"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42152" y="28174"/>
            <a:ext cx="7745848" cy="4312855"/>
          </a:xfrm>
          <a:custGeom>
            <a:avLst/>
            <a:gdLst/>
            <a:ahLst/>
            <a:cxnLst/>
            <a:rect r="r" b="b" t="t" l="l"/>
            <a:pathLst>
              <a:path h="4312855" w="7745848">
                <a:moveTo>
                  <a:pt x="0" y="0"/>
                </a:moveTo>
                <a:lnTo>
                  <a:pt x="7745848" y="0"/>
                </a:lnTo>
                <a:lnTo>
                  <a:pt x="7745848" y="4312855"/>
                </a:lnTo>
                <a:lnTo>
                  <a:pt x="0" y="4312855"/>
                </a:lnTo>
                <a:lnTo>
                  <a:pt x="0" y="0"/>
                </a:lnTo>
                <a:close/>
              </a:path>
            </a:pathLst>
          </a:custGeom>
          <a:blipFill>
            <a:blip r:embed="rId2"/>
            <a:stretch>
              <a:fillRect l="-1382" t="0" r="-1382" b="0"/>
            </a:stretch>
          </a:blipFill>
        </p:spPr>
      </p:sp>
      <p:grpSp>
        <p:nvGrpSpPr>
          <p:cNvPr name="Group 3" id="3"/>
          <p:cNvGrpSpPr/>
          <p:nvPr/>
        </p:nvGrpSpPr>
        <p:grpSpPr>
          <a:xfrm rot="0">
            <a:off x="0" y="-4742"/>
            <a:ext cx="1329627" cy="10291742"/>
            <a:chOff x="0" y="0"/>
            <a:chExt cx="350190" cy="2710582"/>
          </a:xfrm>
        </p:grpSpPr>
        <p:sp>
          <p:nvSpPr>
            <p:cNvPr name="Freeform 4" id="4"/>
            <p:cNvSpPr/>
            <p:nvPr/>
          </p:nvSpPr>
          <p:spPr>
            <a:xfrm flipH="false" flipV="false" rot="0">
              <a:off x="0" y="0"/>
              <a:ext cx="350190" cy="2710582"/>
            </a:xfrm>
            <a:custGeom>
              <a:avLst/>
              <a:gdLst/>
              <a:ahLst/>
              <a:cxnLst/>
              <a:rect r="r" b="b" t="t" l="l"/>
              <a:pathLst>
                <a:path h="2710582" w="350190">
                  <a:moveTo>
                    <a:pt x="0" y="0"/>
                  </a:moveTo>
                  <a:lnTo>
                    <a:pt x="350190" y="0"/>
                  </a:lnTo>
                  <a:lnTo>
                    <a:pt x="350190" y="2710582"/>
                  </a:lnTo>
                  <a:lnTo>
                    <a:pt x="0" y="2710582"/>
                  </a:lnTo>
                  <a:close/>
                </a:path>
              </a:pathLst>
            </a:custGeom>
            <a:solidFill>
              <a:srgbClr val="000000"/>
            </a:solidFill>
          </p:spPr>
        </p:sp>
        <p:sp>
          <p:nvSpPr>
            <p:cNvPr name="TextBox 5" id="5"/>
            <p:cNvSpPr txBox="true"/>
            <p:nvPr/>
          </p:nvSpPr>
          <p:spPr>
            <a:xfrm>
              <a:off x="0" y="-47625"/>
              <a:ext cx="350190" cy="2758207"/>
            </a:xfrm>
            <a:prstGeom prst="rect">
              <a:avLst/>
            </a:prstGeom>
          </p:spPr>
          <p:txBody>
            <a:bodyPr anchor="ctr" rtlCol="false" tIns="50800" lIns="50800" bIns="50800" rIns="50800"/>
            <a:lstStyle/>
            <a:p>
              <a:pPr algn="ctr">
                <a:lnSpc>
                  <a:spcPts val="3061"/>
                </a:lnSpc>
              </a:pPr>
            </a:p>
          </p:txBody>
        </p:sp>
      </p:grpSp>
      <p:sp>
        <p:nvSpPr>
          <p:cNvPr name="TextBox 6" id="6"/>
          <p:cNvSpPr txBox="true"/>
          <p:nvPr/>
        </p:nvSpPr>
        <p:spPr>
          <a:xfrm rot="0">
            <a:off x="2074881" y="5637020"/>
            <a:ext cx="4959665" cy="2957830"/>
          </a:xfrm>
          <a:prstGeom prst="rect">
            <a:avLst/>
          </a:prstGeom>
        </p:spPr>
        <p:txBody>
          <a:bodyPr anchor="t" rtlCol="false" tIns="0" lIns="0" bIns="0" rIns="0">
            <a:spAutoFit/>
          </a:bodyPr>
          <a:lstStyle/>
          <a:p>
            <a:pPr algn="ctr">
              <a:lnSpc>
                <a:spcPts val="3920"/>
              </a:lnSpc>
            </a:pPr>
            <a:r>
              <a:rPr lang="en-US" sz="2800">
                <a:solidFill>
                  <a:srgbClr val="000000"/>
                </a:solidFill>
                <a:latin typeface="HK Grotesk Light"/>
                <a:ea typeface="HK Grotesk Light"/>
                <a:cs typeface="HK Grotesk Light"/>
                <a:sym typeface="HK Grotesk Light"/>
              </a:rPr>
              <a:t>The analysis reveals that while the total revenue generated by the movie industry has grown significantly, the average profit per film has remained relatively stable</a:t>
            </a:r>
          </a:p>
        </p:txBody>
      </p:sp>
      <p:sp>
        <p:nvSpPr>
          <p:cNvPr name="TextBox 7" id="7"/>
          <p:cNvSpPr txBox="true"/>
          <p:nvPr/>
        </p:nvSpPr>
        <p:spPr>
          <a:xfrm rot="0">
            <a:off x="8459345" y="5576228"/>
            <a:ext cx="4352391" cy="3453130"/>
          </a:xfrm>
          <a:prstGeom prst="rect">
            <a:avLst/>
          </a:prstGeom>
        </p:spPr>
        <p:txBody>
          <a:bodyPr anchor="t" rtlCol="false" tIns="0" lIns="0" bIns="0" rIns="0">
            <a:spAutoFit/>
          </a:bodyPr>
          <a:lstStyle/>
          <a:p>
            <a:pPr algn="ctr">
              <a:lnSpc>
                <a:spcPts val="3919"/>
              </a:lnSpc>
            </a:pPr>
            <a:r>
              <a:rPr lang="en-US" sz="2799">
                <a:solidFill>
                  <a:srgbClr val="000000"/>
                </a:solidFill>
                <a:latin typeface="HK Grotesk Light"/>
                <a:ea typeface="HK Grotesk Light"/>
                <a:cs typeface="HK Grotesk Light"/>
                <a:sym typeface="HK Grotesk Light"/>
              </a:rPr>
              <a:t>The data shows a strong positive correlation between movie budgets and revenues, highlighting the importance of strategic budgeting and genre selection</a:t>
            </a:r>
          </a:p>
        </p:txBody>
      </p:sp>
      <p:sp>
        <p:nvSpPr>
          <p:cNvPr name="TextBox 8" id="8"/>
          <p:cNvSpPr txBox="true"/>
          <p:nvPr/>
        </p:nvSpPr>
        <p:spPr>
          <a:xfrm rot="0">
            <a:off x="13341236" y="5637020"/>
            <a:ext cx="4946764" cy="2462530"/>
          </a:xfrm>
          <a:prstGeom prst="rect">
            <a:avLst/>
          </a:prstGeom>
        </p:spPr>
        <p:txBody>
          <a:bodyPr anchor="t" rtlCol="false" tIns="0" lIns="0" bIns="0" rIns="0">
            <a:spAutoFit/>
          </a:bodyPr>
          <a:lstStyle/>
          <a:p>
            <a:pPr algn="ctr">
              <a:lnSpc>
                <a:spcPts val="3919"/>
              </a:lnSpc>
            </a:pPr>
            <a:r>
              <a:rPr lang="en-US" sz="2799">
                <a:solidFill>
                  <a:srgbClr val="000000"/>
                </a:solidFill>
                <a:latin typeface="HK Grotesk Light"/>
                <a:ea typeface="HK Grotesk Light"/>
                <a:cs typeface="HK Grotesk Light"/>
                <a:sym typeface="HK Grotesk Light"/>
              </a:rPr>
              <a:t>A select few blockbusters like "Avatar" and "Frozen" have consistently outperformed the industry, providing valuable insights for industry players</a:t>
            </a:r>
          </a:p>
        </p:txBody>
      </p:sp>
      <p:sp>
        <p:nvSpPr>
          <p:cNvPr name="AutoShape 9" id="9"/>
          <p:cNvSpPr/>
          <p:nvPr/>
        </p:nvSpPr>
        <p:spPr>
          <a:xfrm rot="0">
            <a:off x="14106058" y="4326741"/>
            <a:ext cx="3005228" cy="0"/>
          </a:xfrm>
          <a:prstGeom prst="line">
            <a:avLst/>
          </a:prstGeom>
          <a:ln cap="flat" w="28575">
            <a:solidFill>
              <a:srgbClr val="FFFFFF"/>
            </a:solidFill>
            <a:prstDash val="solid"/>
            <a:headEnd type="none" len="sm" w="sm"/>
            <a:tailEnd type="none" len="sm" w="sm"/>
          </a:ln>
        </p:spPr>
      </p:sp>
      <p:sp>
        <p:nvSpPr>
          <p:cNvPr name="TextBox 10" id="10"/>
          <p:cNvSpPr txBox="true"/>
          <p:nvPr/>
        </p:nvSpPr>
        <p:spPr>
          <a:xfrm rot="0">
            <a:off x="1978379" y="1738589"/>
            <a:ext cx="7915020" cy="1886848"/>
          </a:xfrm>
          <a:prstGeom prst="rect">
            <a:avLst/>
          </a:prstGeom>
        </p:spPr>
        <p:txBody>
          <a:bodyPr anchor="t" rtlCol="false" tIns="0" lIns="0" bIns="0" rIns="0">
            <a:spAutoFit/>
          </a:bodyPr>
          <a:lstStyle/>
          <a:p>
            <a:pPr algn="l">
              <a:lnSpc>
                <a:spcPts val="4935"/>
              </a:lnSpc>
            </a:pPr>
            <a:r>
              <a:rPr lang="en-US" sz="4446">
                <a:solidFill>
                  <a:srgbClr val="000000"/>
                </a:solidFill>
                <a:latin typeface="HK Grotesk Bold"/>
                <a:ea typeface="HK Grotesk Bold"/>
                <a:cs typeface="HK Grotesk Bold"/>
                <a:sym typeface="HK Grotesk Bold"/>
              </a:rPr>
              <a:t>MOVIE INDUSTRY FINANCIAL ANALYSIS BY DECADE</a:t>
            </a:r>
          </a:p>
          <a:p>
            <a:pPr algn="l">
              <a:lnSpc>
                <a:spcPts val="4935"/>
              </a:lnSpc>
            </a:pPr>
          </a:p>
        </p:txBody>
      </p:sp>
      <p:grpSp>
        <p:nvGrpSpPr>
          <p:cNvPr name="Group 11" id="11"/>
          <p:cNvGrpSpPr/>
          <p:nvPr/>
        </p:nvGrpSpPr>
        <p:grpSpPr>
          <a:xfrm rot="0">
            <a:off x="8035418" y="5143500"/>
            <a:ext cx="4776318" cy="4976912"/>
            <a:chOff x="0" y="0"/>
            <a:chExt cx="1257960" cy="1310792"/>
          </a:xfrm>
        </p:grpSpPr>
        <p:sp>
          <p:nvSpPr>
            <p:cNvPr name="Freeform 12" id="12"/>
            <p:cNvSpPr/>
            <p:nvPr/>
          </p:nvSpPr>
          <p:spPr>
            <a:xfrm flipH="false" flipV="false" rot="0">
              <a:off x="0" y="0"/>
              <a:ext cx="1257960" cy="1310792"/>
            </a:xfrm>
            <a:custGeom>
              <a:avLst/>
              <a:gdLst/>
              <a:ahLst/>
              <a:cxnLst/>
              <a:rect r="r" b="b" t="t" l="l"/>
              <a:pathLst>
                <a:path h="1310792" w="1257960">
                  <a:moveTo>
                    <a:pt x="0" y="0"/>
                  </a:moveTo>
                  <a:lnTo>
                    <a:pt x="1257960" y="0"/>
                  </a:lnTo>
                  <a:lnTo>
                    <a:pt x="1257960" y="1310792"/>
                  </a:lnTo>
                  <a:lnTo>
                    <a:pt x="0" y="1310792"/>
                  </a:lnTo>
                  <a:close/>
                </a:path>
              </a:pathLst>
            </a:custGeom>
            <a:solidFill>
              <a:srgbClr val="000000">
                <a:alpha val="18824"/>
              </a:srgbClr>
            </a:solidFill>
            <a:ln w="9525" cap="sq">
              <a:solidFill>
                <a:srgbClr val="2A2E3A">
                  <a:alpha val="18824"/>
                </a:srgbClr>
              </a:solidFill>
              <a:prstDash val="solid"/>
              <a:miter/>
            </a:ln>
          </p:spPr>
        </p:sp>
        <p:sp>
          <p:nvSpPr>
            <p:cNvPr name="TextBox 13" id="13"/>
            <p:cNvSpPr txBox="true"/>
            <p:nvPr/>
          </p:nvSpPr>
          <p:spPr>
            <a:xfrm>
              <a:off x="0" y="-38100"/>
              <a:ext cx="1257960" cy="1348892"/>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2074881" y="5143500"/>
            <a:ext cx="5248435" cy="4976912"/>
            <a:chOff x="0" y="0"/>
            <a:chExt cx="1382304" cy="1310792"/>
          </a:xfrm>
        </p:grpSpPr>
        <p:sp>
          <p:nvSpPr>
            <p:cNvPr name="Freeform 15" id="15"/>
            <p:cNvSpPr/>
            <p:nvPr/>
          </p:nvSpPr>
          <p:spPr>
            <a:xfrm flipH="false" flipV="false" rot="0">
              <a:off x="0" y="0"/>
              <a:ext cx="1382304" cy="1310792"/>
            </a:xfrm>
            <a:custGeom>
              <a:avLst/>
              <a:gdLst/>
              <a:ahLst/>
              <a:cxnLst/>
              <a:rect r="r" b="b" t="t" l="l"/>
              <a:pathLst>
                <a:path h="1310792" w="1382304">
                  <a:moveTo>
                    <a:pt x="0" y="0"/>
                  </a:moveTo>
                  <a:lnTo>
                    <a:pt x="1382304" y="0"/>
                  </a:lnTo>
                  <a:lnTo>
                    <a:pt x="1382304" y="1310792"/>
                  </a:lnTo>
                  <a:lnTo>
                    <a:pt x="0" y="1310792"/>
                  </a:lnTo>
                  <a:close/>
                </a:path>
              </a:pathLst>
            </a:custGeom>
            <a:solidFill>
              <a:srgbClr val="000000">
                <a:alpha val="18824"/>
              </a:srgbClr>
            </a:solidFill>
            <a:ln w="9525" cap="sq">
              <a:solidFill>
                <a:srgbClr val="2A2E3A">
                  <a:alpha val="18824"/>
                </a:srgbClr>
              </a:solidFill>
              <a:prstDash val="solid"/>
              <a:miter/>
            </a:ln>
          </p:spPr>
        </p:sp>
        <p:sp>
          <p:nvSpPr>
            <p:cNvPr name="TextBox 16" id="16"/>
            <p:cNvSpPr txBox="true"/>
            <p:nvPr/>
          </p:nvSpPr>
          <p:spPr>
            <a:xfrm>
              <a:off x="0" y="-38100"/>
              <a:ext cx="1382304" cy="1348892"/>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0">
            <a:off x="13341236" y="5141129"/>
            <a:ext cx="4776318" cy="4976912"/>
            <a:chOff x="0" y="0"/>
            <a:chExt cx="1257960" cy="1310792"/>
          </a:xfrm>
        </p:grpSpPr>
        <p:sp>
          <p:nvSpPr>
            <p:cNvPr name="Freeform 18" id="18"/>
            <p:cNvSpPr/>
            <p:nvPr/>
          </p:nvSpPr>
          <p:spPr>
            <a:xfrm flipH="false" flipV="false" rot="0">
              <a:off x="0" y="0"/>
              <a:ext cx="1257960" cy="1310792"/>
            </a:xfrm>
            <a:custGeom>
              <a:avLst/>
              <a:gdLst/>
              <a:ahLst/>
              <a:cxnLst/>
              <a:rect r="r" b="b" t="t" l="l"/>
              <a:pathLst>
                <a:path h="1310792" w="1257960">
                  <a:moveTo>
                    <a:pt x="0" y="0"/>
                  </a:moveTo>
                  <a:lnTo>
                    <a:pt x="1257960" y="0"/>
                  </a:lnTo>
                  <a:lnTo>
                    <a:pt x="1257960" y="1310792"/>
                  </a:lnTo>
                  <a:lnTo>
                    <a:pt x="0" y="1310792"/>
                  </a:lnTo>
                  <a:close/>
                </a:path>
              </a:pathLst>
            </a:custGeom>
            <a:solidFill>
              <a:srgbClr val="000000">
                <a:alpha val="18824"/>
              </a:srgbClr>
            </a:solidFill>
            <a:ln w="9525" cap="sq">
              <a:solidFill>
                <a:srgbClr val="2A2E3A">
                  <a:alpha val="18824"/>
                </a:srgbClr>
              </a:solidFill>
              <a:prstDash val="solid"/>
              <a:miter/>
            </a:ln>
          </p:spPr>
        </p:sp>
        <p:sp>
          <p:nvSpPr>
            <p:cNvPr name="TextBox 19" id="19"/>
            <p:cNvSpPr txBox="true"/>
            <p:nvPr/>
          </p:nvSpPr>
          <p:spPr>
            <a:xfrm>
              <a:off x="0" y="-38100"/>
              <a:ext cx="1257960" cy="1348892"/>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26A68"/>
        </a:solidFill>
      </p:bgPr>
    </p:bg>
    <p:spTree>
      <p:nvGrpSpPr>
        <p:cNvPr id="1" name=""/>
        <p:cNvGrpSpPr/>
        <p:nvPr/>
      </p:nvGrpSpPr>
      <p:grpSpPr>
        <a:xfrm>
          <a:off x="0" y="0"/>
          <a:ext cx="0" cy="0"/>
          <a:chOff x="0" y="0"/>
          <a:chExt cx="0" cy="0"/>
        </a:xfrm>
      </p:grpSpPr>
      <p:grpSp>
        <p:nvGrpSpPr>
          <p:cNvPr name="Group 2" id="2"/>
          <p:cNvGrpSpPr/>
          <p:nvPr/>
        </p:nvGrpSpPr>
        <p:grpSpPr>
          <a:xfrm rot="0">
            <a:off x="1028700" y="0"/>
            <a:ext cx="5904396" cy="9258300"/>
            <a:chOff x="0" y="0"/>
            <a:chExt cx="7872527" cy="12344400"/>
          </a:xfrm>
        </p:grpSpPr>
        <p:pic>
          <p:nvPicPr>
            <p:cNvPr name="Picture 3" id="3"/>
            <p:cNvPicPr>
              <a:picLocks noChangeAspect="true"/>
            </p:cNvPicPr>
            <p:nvPr/>
          </p:nvPicPr>
          <p:blipFill>
            <a:blip r:embed="rId2"/>
            <a:srcRect l="31447" t="0" r="31447" b="0"/>
            <a:stretch>
              <a:fillRect/>
            </a:stretch>
          </p:blipFill>
          <p:spPr>
            <a:xfrm flipH="false" flipV="false">
              <a:off x="0" y="0"/>
              <a:ext cx="7872527" cy="12344400"/>
            </a:xfrm>
            <a:prstGeom prst="rect">
              <a:avLst/>
            </a:prstGeom>
          </p:spPr>
        </p:pic>
      </p:grpSp>
      <p:sp>
        <p:nvSpPr>
          <p:cNvPr name="AutoShape 4" id="4"/>
          <p:cNvSpPr/>
          <p:nvPr/>
        </p:nvSpPr>
        <p:spPr>
          <a:xfrm flipH="true" flipV="true">
            <a:off x="8563464" y="7386661"/>
            <a:ext cx="7426399" cy="0"/>
          </a:xfrm>
          <a:prstGeom prst="line">
            <a:avLst/>
          </a:prstGeom>
          <a:ln cap="flat" w="38100">
            <a:solidFill>
              <a:srgbClr val="FAFAFA"/>
            </a:solidFill>
            <a:prstDash val="solid"/>
            <a:headEnd type="none" len="sm" w="sm"/>
            <a:tailEnd type="none" len="sm" w="sm"/>
          </a:ln>
        </p:spPr>
      </p:sp>
      <p:sp>
        <p:nvSpPr>
          <p:cNvPr name="TextBox 5" id="5"/>
          <p:cNvSpPr txBox="true"/>
          <p:nvPr/>
        </p:nvSpPr>
        <p:spPr>
          <a:xfrm rot="0">
            <a:off x="7608772" y="3291029"/>
            <a:ext cx="9650528" cy="4095632"/>
          </a:xfrm>
          <a:prstGeom prst="rect">
            <a:avLst/>
          </a:prstGeom>
        </p:spPr>
        <p:txBody>
          <a:bodyPr anchor="t" rtlCol="false" tIns="0" lIns="0" bIns="0" rIns="0">
            <a:spAutoFit/>
          </a:bodyPr>
          <a:lstStyle/>
          <a:p>
            <a:pPr algn="ctr">
              <a:lnSpc>
                <a:spcPts val="14470"/>
              </a:lnSpc>
            </a:pPr>
            <a:r>
              <a:rPr lang="en-US" sz="14470">
                <a:solidFill>
                  <a:srgbClr val="FFFFFF"/>
                </a:solidFill>
                <a:latin typeface="The Seasons Bold"/>
                <a:ea typeface="The Seasons Bold"/>
                <a:cs typeface="The Seasons Bold"/>
                <a:sym typeface="The Seasons Bold"/>
              </a:rPr>
              <a:t>TEMPORAL TRENDS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59" t="0" r="-1359"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20714" y="-4742"/>
            <a:ext cx="7967286" cy="4312855"/>
          </a:xfrm>
          <a:custGeom>
            <a:avLst/>
            <a:gdLst/>
            <a:ahLst/>
            <a:cxnLst/>
            <a:rect r="r" b="b" t="t" l="l"/>
            <a:pathLst>
              <a:path h="4312855" w="7967286">
                <a:moveTo>
                  <a:pt x="0" y="0"/>
                </a:moveTo>
                <a:lnTo>
                  <a:pt x="7967286" y="0"/>
                </a:lnTo>
                <a:lnTo>
                  <a:pt x="7967286" y="4312855"/>
                </a:lnTo>
                <a:lnTo>
                  <a:pt x="0" y="4312855"/>
                </a:lnTo>
                <a:lnTo>
                  <a:pt x="0" y="0"/>
                </a:lnTo>
                <a:close/>
              </a:path>
            </a:pathLst>
          </a:custGeom>
          <a:blipFill>
            <a:blip r:embed="rId2"/>
            <a:stretch>
              <a:fillRect l="-862" t="-985" r="0" b="-985"/>
            </a:stretch>
          </a:blipFill>
        </p:spPr>
      </p:sp>
      <p:grpSp>
        <p:nvGrpSpPr>
          <p:cNvPr name="Group 3" id="3"/>
          <p:cNvGrpSpPr/>
          <p:nvPr/>
        </p:nvGrpSpPr>
        <p:grpSpPr>
          <a:xfrm rot="0">
            <a:off x="-300927" y="-4742"/>
            <a:ext cx="1329627" cy="10291742"/>
            <a:chOff x="0" y="0"/>
            <a:chExt cx="350190" cy="2710582"/>
          </a:xfrm>
        </p:grpSpPr>
        <p:sp>
          <p:nvSpPr>
            <p:cNvPr name="Freeform 4" id="4"/>
            <p:cNvSpPr/>
            <p:nvPr/>
          </p:nvSpPr>
          <p:spPr>
            <a:xfrm flipH="false" flipV="false" rot="0">
              <a:off x="0" y="0"/>
              <a:ext cx="350190" cy="2710582"/>
            </a:xfrm>
            <a:custGeom>
              <a:avLst/>
              <a:gdLst/>
              <a:ahLst/>
              <a:cxnLst/>
              <a:rect r="r" b="b" t="t" l="l"/>
              <a:pathLst>
                <a:path h="2710582" w="350190">
                  <a:moveTo>
                    <a:pt x="0" y="0"/>
                  </a:moveTo>
                  <a:lnTo>
                    <a:pt x="350190" y="0"/>
                  </a:lnTo>
                  <a:lnTo>
                    <a:pt x="350190" y="2710582"/>
                  </a:lnTo>
                  <a:lnTo>
                    <a:pt x="0" y="2710582"/>
                  </a:lnTo>
                  <a:close/>
                </a:path>
              </a:pathLst>
            </a:custGeom>
            <a:gradFill rotWithShape="true">
              <a:gsLst>
                <a:gs pos="0">
                  <a:srgbClr val="000000">
                    <a:alpha val="100000"/>
                  </a:srgbClr>
                </a:gs>
                <a:gs pos="100000">
                  <a:srgbClr val="737373">
                    <a:alpha val="100000"/>
                  </a:srgbClr>
                </a:gs>
              </a:gsLst>
              <a:lin ang="0"/>
            </a:gradFill>
          </p:spPr>
        </p:sp>
        <p:sp>
          <p:nvSpPr>
            <p:cNvPr name="TextBox 5" id="5"/>
            <p:cNvSpPr txBox="true"/>
            <p:nvPr/>
          </p:nvSpPr>
          <p:spPr>
            <a:xfrm>
              <a:off x="0" y="-47625"/>
              <a:ext cx="350190" cy="2758207"/>
            </a:xfrm>
            <a:prstGeom prst="rect">
              <a:avLst/>
            </a:prstGeom>
          </p:spPr>
          <p:txBody>
            <a:bodyPr anchor="ctr" rtlCol="false" tIns="50800" lIns="50800" bIns="50800" rIns="50800"/>
            <a:lstStyle/>
            <a:p>
              <a:pPr algn="ctr">
                <a:lnSpc>
                  <a:spcPts val="3061"/>
                </a:lnSpc>
              </a:pPr>
            </a:p>
          </p:txBody>
        </p:sp>
      </p:grpSp>
      <p:sp>
        <p:nvSpPr>
          <p:cNvPr name="TextBox 6" id="6"/>
          <p:cNvSpPr txBox="true"/>
          <p:nvPr/>
        </p:nvSpPr>
        <p:spPr>
          <a:xfrm rot="0">
            <a:off x="643848" y="5328578"/>
            <a:ext cx="4959665" cy="3948430"/>
          </a:xfrm>
          <a:prstGeom prst="rect">
            <a:avLst/>
          </a:prstGeom>
        </p:spPr>
        <p:txBody>
          <a:bodyPr anchor="t" rtlCol="false" tIns="0" lIns="0" bIns="0" rIns="0">
            <a:spAutoFit/>
          </a:bodyPr>
          <a:lstStyle/>
          <a:p>
            <a:pPr algn="ctr">
              <a:lnSpc>
                <a:spcPts val="3920"/>
              </a:lnSpc>
            </a:pPr>
            <a:r>
              <a:rPr lang="en-US" sz="2800">
                <a:solidFill>
                  <a:srgbClr val="787878"/>
                </a:solidFill>
                <a:latin typeface="HK Grotesk Bold"/>
                <a:ea typeface="HK Grotesk Bold"/>
                <a:cs typeface="HK Grotesk Bold"/>
                <a:sym typeface="HK Grotesk Bold"/>
              </a:rPr>
              <a:t>2010s-Present</a:t>
            </a:r>
          </a:p>
          <a:p>
            <a:pPr algn="ctr">
              <a:lnSpc>
                <a:spcPts val="3920"/>
              </a:lnSpc>
            </a:pPr>
          </a:p>
          <a:p>
            <a:pPr algn="ctr">
              <a:lnSpc>
                <a:spcPts val="3920"/>
              </a:lnSpc>
            </a:pPr>
            <a:r>
              <a:rPr lang="en-US" sz="2800">
                <a:solidFill>
                  <a:srgbClr val="000000"/>
                </a:solidFill>
                <a:latin typeface="HK Grotesk Light"/>
                <a:ea typeface="HK Grotesk Light"/>
                <a:cs typeface="HK Grotesk Light"/>
                <a:sym typeface="HK Grotesk Light"/>
              </a:rPr>
              <a:t>shift towards more action-oriented genres, with Marvel Studios and other production powerhouses like Columbia Pictures and Paramount Pictures leading the charge. </a:t>
            </a:r>
          </a:p>
        </p:txBody>
      </p:sp>
      <p:sp>
        <p:nvSpPr>
          <p:cNvPr name="TextBox 7" id="7"/>
          <p:cNvSpPr txBox="true"/>
          <p:nvPr/>
        </p:nvSpPr>
        <p:spPr>
          <a:xfrm rot="0">
            <a:off x="6773113" y="5328578"/>
            <a:ext cx="4741774" cy="4939030"/>
          </a:xfrm>
          <a:prstGeom prst="rect">
            <a:avLst/>
          </a:prstGeom>
        </p:spPr>
        <p:txBody>
          <a:bodyPr anchor="t" rtlCol="false" tIns="0" lIns="0" bIns="0" rIns="0">
            <a:spAutoFit/>
          </a:bodyPr>
          <a:lstStyle/>
          <a:p>
            <a:pPr algn="ctr">
              <a:lnSpc>
                <a:spcPts val="3919"/>
              </a:lnSpc>
            </a:pPr>
            <a:r>
              <a:rPr lang="en-US" sz="2799">
                <a:solidFill>
                  <a:srgbClr val="726A68"/>
                </a:solidFill>
                <a:latin typeface="HK Grotesk Bold"/>
                <a:ea typeface="HK Grotesk Bold"/>
                <a:cs typeface="HK Grotesk Bold"/>
                <a:sym typeface="HK Grotesk Bold"/>
              </a:rPr>
              <a:t>1970s-2000s</a:t>
            </a:r>
          </a:p>
          <a:p>
            <a:pPr algn="ctr">
              <a:lnSpc>
                <a:spcPts val="3919"/>
              </a:lnSpc>
            </a:pPr>
          </a:p>
          <a:p>
            <a:pPr algn="ctr">
              <a:lnSpc>
                <a:spcPts val="3919"/>
              </a:lnSpc>
            </a:pPr>
            <a:r>
              <a:rPr lang="en-US" sz="2799">
                <a:solidFill>
                  <a:srgbClr val="000000"/>
                </a:solidFill>
                <a:latin typeface="HK Grotesk Light"/>
                <a:ea typeface="HK Grotesk Light"/>
                <a:cs typeface="HK Grotesk Light"/>
                <a:sym typeface="HK Grotesk Light"/>
              </a:rPr>
              <a:t> growth of genres like Adventure and Animation, with films like "Psycho" and "Alien" becoming iconic. Production companies like Lucasfilm and Paramount Pictures rose to prominence</a:t>
            </a:r>
          </a:p>
          <a:p>
            <a:pPr algn="ctr">
              <a:lnSpc>
                <a:spcPts val="3919"/>
              </a:lnSpc>
            </a:pPr>
          </a:p>
        </p:txBody>
      </p:sp>
      <p:sp>
        <p:nvSpPr>
          <p:cNvPr name="TextBox 8" id="8"/>
          <p:cNvSpPr txBox="true"/>
          <p:nvPr/>
        </p:nvSpPr>
        <p:spPr>
          <a:xfrm rot="0">
            <a:off x="12598803" y="5234648"/>
            <a:ext cx="4946764" cy="4443730"/>
          </a:xfrm>
          <a:prstGeom prst="rect">
            <a:avLst/>
          </a:prstGeom>
        </p:spPr>
        <p:txBody>
          <a:bodyPr anchor="t" rtlCol="false" tIns="0" lIns="0" bIns="0" rIns="0">
            <a:spAutoFit/>
          </a:bodyPr>
          <a:lstStyle/>
          <a:p>
            <a:pPr algn="ctr">
              <a:lnSpc>
                <a:spcPts val="3919"/>
              </a:lnSpc>
            </a:pPr>
            <a:r>
              <a:rPr lang="en-US" sz="2799">
                <a:solidFill>
                  <a:srgbClr val="787878"/>
                </a:solidFill>
                <a:latin typeface="HK Grotesk Bold"/>
                <a:ea typeface="HK Grotesk Bold"/>
                <a:cs typeface="HK Grotesk Bold"/>
                <a:sym typeface="HK Grotesk Bold"/>
              </a:rPr>
              <a:t>1910s - 1960s</a:t>
            </a:r>
          </a:p>
          <a:p>
            <a:pPr algn="ctr">
              <a:lnSpc>
                <a:spcPts val="3919"/>
              </a:lnSpc>
            </a:pPr>
          </a:p>
          <a:p>
            <a:pPr algn="ctr">
              <a:lnSpc>
                <a:spcPts val="3919"/>
              </a:lnSpc>
            </a:pPr>
            <a:r>
              <a:rPr lang="en-US" sz="2799">
                <a:solidFill>
                  <a:srgbClr val="000000"/>
                </a:solidFill>
                <a:latin typeface="HK Grotesk Light"/>
                <a:ea typeface="HK Grotesk Light"/>
                <a:cs typeface="HK Grotesk Light"/>
                <a:sym typeface="HK Grotesk Light"/>
              </a:rPr>
              <a:t> rise of classic genres like Drama and Science Fiction, with films like "Intolerance" and "Metropolis" capturing the public's imagination. During this period, the industry began to establish its foundations.</a:t>
            </a:r>
          </a:p>
        </p:txBody>
      </p:sp>
      <p:sp>
        <p:nvSpPr>
          <p:cNvPr name="AutoShape 9" id="9"/>
          <p:cNvSpPr/>
          <p:nvPr/>
        </p:nvSpPr>
        <p:spPr>
          <a:xfrm rot="0">
            <a:off x="14106058" y="4326741"/>
            <a:ext cx="3005228" cy="0"/>
          </a:xfrm>
          <a:prstGeom prst="line">
            <a:avLst/>
          </a:prstGeom>
          <a:ln cap="flat" w="28575">
            <a:solidFill>
              <a:srgbClr val="FFFFFF"/>
            </a:solidFill>
            <a:prstDash val="solid"/>
            <a:headEnd type="none" len="sm" w="sm"/>
            <a:tailEnd type="none" len="sm" w="sm"/>
          </a:ln>
        </p:spPr>
      </p:sp>
      <p:sp>
        <p:nvSpPr>
          <p:cNvPr name="TextBox 10" id="10"/>
          <p:cNvSpPr txBox="true"/>
          <p:nvPr/>
        </p:nvSpPr>
        <p:spPr>
          <a:xfrm rot="0">
            <a:off x="1028700" y="1738589"/>
            <a:ext cx="7915020" cy="637432"/>
          </a:xfrm>
          <a:prstGeom prst="rect">
            <a:avLst/>
          </a:prstGeom>
        </p:spPr>
        <p:txBody>
          <a:bodyPr anchor="t" rtlCol="false" tIns="0" lIns="0" bIns="0" rIns="0">
            <a:spAutoFit/>
          </a:bodyPr>
          <a:lstStyle/>
          <a:p>
            <a:pPr algn="l">
              <a:lnSpc>
                <a:spcPts val="4935"/>
              </a:lnSpc>
            </a:pPr>
            <a:r>
              <a:rPr lang="en-US" sz="4446">
                <a:solidFill>
                  <a:srgbClr val="000000"/>
                </a:solidFill>
                <a:latin typeface="HK Grotesk Bold"/>
                <a:ea typeface="HK Grotesk Bold"/>
                <a:cs typeface="HK Grotesk Bold"/>
                <a:sym typeface="HK Grotesk Bold"/>
              </a:rPr>
              <a:t>TEMPORAL TREND ANALYSIS</a:t>
            </a:r>
          </a:p>
        </p:txBody>
      </p:sp>
      <p:grpSp>
        <p:nvGrpSpPr>
          <p:cNvPr name="Group 11" id="11"/>
          <p:cNvGrpSpPr/>
          <p:nvPr/>
        </p:nvGrpSpPr>
        <p:grpSpPr>
          <a:xfrm rot="0">
            <a:off x="6210899" y="4909820"/>
            <a:ext cx="5432037" cy="5396572"/>
            <a:chOff x="0" y="0"/>
            <a:chExt cx="1430660" cy="1421319"/>
          </a:xfrm>
        </p:grpSpPr>
        <p:sp>
          <p:nvSpPr>
            <p:cNvPr name="Freeform 12" id="12"/>
            <p:cNvSpPr/>
            <p:nvPr/>
          </p:nvSpPr>
          <p:spPr>
            <a:xfrm flipH="false" flipV="false" rot="0">
              <a:off x="0" y="0"/>
              <a:ext cx="1430660" cy="1421319"/>
            </a:xfrm>
            <a:custGeom>
              <a:avLst/>
              <a:gdLst/>
              <a:ahLst/>
              <a:cxnLst/>
              <a:rect r="r" b="b" t="t" l="l"/>
              <a:pathLst>
                <a:path h="1421319" w="1430660">
                  <a:moveTo>
                    <a:pt x="0" y="0"/>
                  </a:moveTo>
                  <a:lnTo>
                    <a:pt x="1430660" y="0"/>
                  </a:lnTo>
                  <a:lnTo>
                    <a:pt x="1430660" y="1421319"/>
                  </a:lnTo>
                  <a:lnTo>
                    <a:pt x="0" y="1421319"/>
                  </a:lnTo>
                  <a:close/>
                </a:path>
              </a:pathLst>
            </a:custGeom>
            <a:solidFill>
              <a:srgbClr val="787878">
                <a:alpha val="18824"/>
              </a:srgbClr>
            </a:solidFill>
            <a:ln w="9525" cap="sq">
              <a:solidFill>
                <a:srgbClr val="2A2E3A">
                  <a:alpha val="18824"/>
                </a:srgbClr>
              </a:solidFill>
              <a:prstDash val="solid"/>
              <a:miter/>
            </a:ln>
          </p:spPr>
        </p:sp>
        <p:sp>
          <p:nvSpPr>
            <p:cNvPr name="TextBox 13" id="13"/>
            <p:cNvSpPr txBox="true"/>
            <p:nvPr/>
          </p:nvSpPr>
          <p:spPr>
            <a:xfrm>
              <a:off x="0" y="-38100"/>
              <a:ext cx="1430660" cy="1459419"/>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254987" y="4909820"/>
            <a:ext cx="5432037" cy="5396572"/>
            <a:chOff x="0" y="0"/>
            <a:chExt cx="1430660" cy="1421319"/>
          </a:xfrm>
        </p:grpSpPr>
        <p:sp>
          <p:nvSpPr>
            <p:cNvPr name="Freeform 15" id="15"/>
            <p:cNvSpPr/>
            <p:nvPr/>
          </p:nvSpPr>
          <p:spPr>
            <a:xfrm flipH="false" flipV="false" rot="0">
              <a:off x="0" y="0"/>
              <a:ext cx="1430660" cy="1421319"/>
            </a:xfrm>
            <a:custGeom>
              <a:avLst/>
              <a:gdLst/>
              <a:ahLst/>
              <a:cxnLst/>
              <a:rect r="r" b="b" t="t" l="l"/>
              <a:pathLst>
                <a:path h="1421319" w="1430660">
                  <a:moveTo>
                    <a:pt x="0" y="0"/>
                  </a:moveTo>
                  <a:lnTo>
                    <a:pt x="1430660" y="0"/>
                  </a:lnTo>
                  <a:lnTo>
                    <a:pt x="1430660" y="1421319"/>
                  </a:lnTo>
                  <a:lnTo>
                    <a:pt x="0" y="1421319"/>
                  </a:lnTo>
                  <a:close/>
                </a:path>
              </a:pathLst>
            </a:custGeom>
            <a:solidFill>
              <a:srgbClr val="787878">
                <a:alpha val="18824"/>
              </a:srgbClr>
            </a:solidFill>
            <a:ln w="9525" cap="sq">
              <a:solidFill>
                <a:srgbClr val="2A2E3A">
                  <a:alpha val="18824"/>
                </a:srgbClr>
              </a:solidFill>
              <a:prstDash val="solid"/>
              <a:miter/>
            </a:ln>
          </p:spPr>
        </p:sp>
        <p:sp>
          <p:nvSpPr>
            <p:cNvPr name="TextBox 16" id="16"/>
            <p:cNvSpPr txBox="true"/>
            <p:nvPr/>
          </p:nvSpPr>
          <p:spPr>
            <a:xfrm>
              <a:off x="0" y="-38100"/>
              <a:ext cx="1430660" cy="1459419"/>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0">
            <a:off x="12356167" y="4909820"/>
            <a:ext cx="5432037" cy="5396572"/>
            <a:chOff x="0" y="0"/>
            <a:chExt cx="1430660" cy="1421319"/>
          </a:xfrm>
        </p:grpSpPr>
        <p:sp>
          <p:nvSpPr>
            <p:cNvPr name="Freeform 18" id="18"/>
            <p:cNvSpPr/>
            <p:nvPr/>
          </p:nvSpPr>
          <p:spPr>
            <a:xfrm flipH="false" flipV="false" rot="0">
              <a:off x="0" y="0"/>
              <a:ext cx="1430660" cy="1421319"/>
            </a:xfrm>
            <a:custGeom>
              <a:avLst/>
              <a:gdLst/>
              <a:ahLst/>
              <a:cxnLst/>
              <a:rect r="r" b="b" t="t" l="l"/>
              <a:pathLst>
                <a:path h="1421319" w="1430660">
                  <a:moveTo>
                    <a:pt x="0" y="0"/>
                  </a:moveTo>
                  <a:lnTo>
                    <a:pt x="1430660" y="0"/>
                  </a:lnTo>
                  <a:lnTo>
                    <a:pt x="1430660" y="1421319"/>
                  </a:lnTo>
                  <a:lnTo>
                    <a:pt x="0" y="1421319"/>
                  </a:lnTo>
                  <a:close/>
                </a:path>
              </a:pathLst>
            </a:custGeom>
            <a:solidFill>
              <a:srgbClr val="787878">
                <a:alpha val="18824"/>
              </a:srgbClr>
            </a:solidFill>
            <a:ln w="9525" cap="sq">
              <a:solidFill>
                <a:srgbClr val="2A2E3A">
                  <a:alpha val="18824"/>
                </a:srgbClr>
              </a:solidFill>
              <a:prstDash val="solid"/>
              <a:miter/>
            </a:ln>
          </p:spPr>
        </p:sp>
        <p:sp>
          <p:nvSpPr>
            <p:cNvPr name="TextBox 19" id="19"/>
            <p:cNvSpPr txBox="true"/>
            <p:nvPr/>
          </p:nvSpPr>
          <p:spPr>
            <a:xfrm>
              <a:off x="0" y="-38100"/>
              <a:ext cx="1430660" cy="1459419"/>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93545"/>
        </a:solidFill>
      </p:bgPr>
    </p:bg>
    <p:spTree>
      <p:nvGrpSpPr>
        <p:cNvPr id="1" name=""/>
        <p:cNvGrpSpPr/>
        <p:nvPr/>
      </p:nvGrpSpPr>
      <p:grpSpPr>
        <a:xfrm>
          <a:off x="0" y="0"/>
          <a:ext cx="0" cy="0"/>
          <a:chOff x="0" y="0"/>
          <a:chExt cx="0" cy="0"/>
        </a:xfrm>
      </p:grpSpPr>
      <p:grpSp>
        <p:nvGrpSpPr>
          <p:cNvPr name="Group 2" id="2"/>
          <p:cNvGrpSpPr/>
          <p:nvPr/>
        </p:nvGrpSpPr>
        <p:grpSpPr>
          <a:xfrm rot="0">
            <a:off x="1238530" y="0"/>
            <a:ext cx="5904396" cy="9258300"/>
            <a:chOff x="0" y="0"/>
            <a:chExt cx="7872527" cy="12344400"/>
          </a:xfrm>
        </p:grpSpPr>
        <p:pic>
          <p:nvPicPr>
            <p:cNvPr name="Picture 3" id="3"/>
            <p:cNvPicPr>
              <a:picLocks noChangeAspect="true"/>
            </p:cNvPicPr>
            <p:nvPr/>
          </p:nvPicPr>
          <p:blipFill>
            <a:blip r:embed="rId2"/>
            <a:srcRect l="18112" t="0" r="18112" b="0"/>
            <a:stretch>
              <a:fillRect/>
            </a:stretch>
          </p:blipFill>
          <p:spPr>
            <a:xfrm flipH="false" flipV="false">
              <a:off x="0" y="0"/>
              <a:ext cx="7872527" cy="12344400"/>
            </a:xfrm>
            <a:prstGeom prst="rect">
              <a:avLst/>
            </a:prstGeom>
          </p:spPr>
        </p:pic>
      </p:grpSp>
      <p:sp>
        <p:nvSpPr>
          <p:cNvPr name="AutoShape 4" id="4"/>
          <p:cNvSpPr/>
          <p:nvPr/>
        </p:nvSpPr>
        <p:spPr>
          <a:xfrm flipH="true" flipV="true">
            <a:off x="8674650" y="6599798"/>
            <a:ext cx="7426399" cy="0"/>
          </a:xfrm>
          <a:prstGeom prst="line">
            <a:avLst/>
          </a:prstGeom>
          <a:ln cap="flat" w="38100">
            <a:solidFill>
              <a:srgbClr val="FAFAFA"/>
            </a:solidFill>
            <a:prstDash val="solid"/>
            <a:headEnd type="none" len="sm" w="sm"/>
            <a:tailEnd type="none" len="sm" w="sm"/>
          </a:ln>
        </p:spPr>
      </p:sp>
      <p:sp>
        <p:nvSpPr>
          <p:cNvPr name="TextBox 5" id="5"/>
          <p:cNvSpPr txBox="true"/>
          <p:nvPr/>
        </p:nvSpPr>
        <p:spPr>
          <a:xfrm rot="0">
            <a:off x="7142926" y="2507444"/>
            <a:ext cx="10489849" cy="3561609"/>
          </a:xfrm>
          <a:prstGeom prst="rect">
            <a:avLst/>
          </a:prstGeom>
        </p:spPr>
        <p:txBody>
          <a:bodyPr anchor="t" rtlCol="false" tIns="0" lIns="0" bIns="0" rIns="0">
            <a:spAutoFit/>
          </a:bodyPr>
          <a:lstStyle/>
          <a:p>
            <a:pPr algn="ctr">
              <a:lnSpc>
                <a:spcPts val="12570"/>
              </a:lnSpc>
            </a:pPr>
            <a:r>
              <a:rPr lang="en-US" sz="12570">
                <a:solidFill>
                  <a:srgbClr val="FFFFFF"/>
                </a:solidFill>
                <a:latin typeface="The Seasons Bold"/>
                <a:ea typeface="The Seasons Bold"/>
                <a:cs typeface="The Seasons Bold"/>
                <a:sym typeface="The Seasons Bold"/>
              </a:rPr>
              <a:t>PRODUCTION COMPANY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71" t="0" r="-1471"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20714" y="-4742"/>
            <a:ext cx="7967286" cy="4312855"/>
          </a:xfrm>
          <a:custGeom>
            <a:avLst/>
            <a:gdLst/>
            <a:ahLst/>
            <a:cxnLst/>
            <a:rect r="r" b="b" t="t" l="l"/>
            <a:pathLst>
              <a:path h="4312855" w="7967286">
                <a:moveTo>
                  <a:pt x="0" y="0"/>
                </a:moveTo>
                <a:lnTo>
                  <a:pt x="7967286" y="0"/>
                </a:lnTo>
                <a:lnTo>
                  <a:pt x="7967286" y="4312855"/>
                </a:lnTo>
                <a:lnTo>
                  <a:pt x="0" y="4312855"/>
                </a:lnTo>
                <a:lnTo>
                  <a:pt x="0" y="0"/>
                </a:lnTo>
                <a:close/>
              </a:path>
            </a:pathLst>
          </a:custGeom>
          <a:blipFill>
            <a:blip r:embed="rId2"/>
            <a:stretch>
              <a:fillRect l="-862" t="-985" r="0" b="-985"/>
            </a:stretch>
          </a:blipFill>
        </p:spPr>
      </p:sp>
      <p:grpSp>
        <p:nvGrpSpPr>
          <p:cNvPr name="Group 3" id="3"/>
          <p:cNvGrpSpPr/>
          <p:nvPr/>
        </p:nvGrpSpPr>
        <p:grpSpPr>
          <a:xfrm rot="0">
            <a:off x="-300927" y="-4742"/>
            <a:ext cx="1329627" cy="10291742"/>
            <a:chOff x="0" y="0"/>
            <a:chExt cx="350190" cy="2710582"/>
          </a:xfrm>
        </p:grpSpPr>
        <p:sp>
          <p:nvSpPr>
            <p:cNvPr name="Freeform 4" id="4"/>
            <p:cNvSpPr/>
            <p:nvPr/>
          </p:nvSpPr>
          <p:spPr>
            <a:xfrm flipH="false" flipV="false" rot="0">
              <a:off x="0" y="0"/>
              <a:ext cx="350190" cy="2710582"/>
            </a:xfrm>
            <a:custGeom>
              <a:avLst/>
              <a:gdLst/>
              <a:ahLst/>
              <a:cxnLst/>
              <a:rect r="r" b="b" t="t" l="l"/>
              <a:pathLst>
                <a:path h="2710582" w="350190">
                  <a:moveTo>
                    <a:pt x="0" y="0"/>
                  </a:moveTo>
                  <a:lnTo>
                    <a:pt x="350190" y="0"/>
                  </a:lnTo>
                  <a:lnTo>
                    <a:pt x="350190" y="2710582"/>
                  </a:lnTo>
                  <a:lnTo>
                    <a:pt x="0" y="2710582"/>
                  </a:lnTo>
                  <a:close/>
                </a:path>
              </a:pathLst>
            </a:custGeom>
            <a:solidFill>
              <a:srgbClr val="093545"/>
            </a:solidFill>
          </p:spPr>
        </p:sp>
        <p:sp>
          <p:nvSpPr>
            <p:cNvPr name="TextBox 5" id="5"/>
            <p:cNvSpPr txBox="true"/>
            <p:nvPr/>
          </p:nvSpPr>
          <p:spPr>
            <a:xfrm>
              <a:off x="0" y="-47625"/>
              <a:ext cx="350190" cy="2758207"/>
            </a:xfrm>
            <a:prstGeom prst="rect">
              <a:avLst/>
            </a:prstGeom>
          </p:spPr>
          <p:txBody>
            <a:bodyPr anchor="ctr" rtlCol="false" tIns="50800" lIns="50800" bIns="50800" rIns="50800"/>
            <a:lstStyle/>
            <a:p>
              <a:pPr algn="ctr">
                <a:lnSpc>
                  <a:spcPts val="3061"/>
                </a:lnSpc>
              </a:pPr>
            </a:p>
          </p:txBody>
        </p:sp>
      </p:grpSp>
      <p:sp>
        <p:nvSpPr>
          <p:cNvPr name="AutoShape 6" id="6"/>
          <p:cNvSpPr/>
          <p:nvPr/>
        </p:nvSpPr>
        <p:spPr>
          <a:xfrm rot="0">
            <a:off x="14106058" y="4326741"/>
            <a:ext cx="3005228" cy="0"/>
          </a:xfrm>
          <a:prstGeom prst="line">
            <a:avLst/>
          </a:prstGeom>
          <a:ln cap="flat" w="28575">
            <a:solidFill>
              <a:srgbClr val="FFFFFF"/>
            </a:solidFill>
            <a:prstDash val="solid"/>
            <a:headEnd type="none" len="sm" w="sm"/>
            <a:tailEnd type="none" len="sm" w="sm"/>
          </a:ln>
        </p:spPr>
      </p:sp>
      <p:sp>
        <p:nvSpPr>
          <p:cNvPr name="Freeform 7" id="7"/>
          <p:cNvSpPr/>
          <p:nvPr/>
        </p:nvSpPr>
        <p:spPr>
          <a:xfrm flipH="false" flipV="false" rot="0">
            <a:off x="10029306" y="0"/>
            <a:ext cx="8258694" cy="4512708"/>
          </a:xfrm>
          <a:custGeom>
            <a:avLst/>
            <a:gdLst/>
            <a:ahLst/>
            <a:cxnLst/>
            <a:rect r="r" b="b" t="t" l="l"/>
            <a:pathLst>
              <a:path h="4512708" w="8258694">
                <a:moveTo>
                  <a:pt x="0" y="0"/>
                </a:moveTo>
                <a:lnTo>
                  <a:pt x="8258694" y="0"/>
                </a:lnTo>
                <a:lnTo>
                  <a:pt x="8258694" y="4512708"/>
                </a:lnTo>
                <a:lnTo>
                  <a:pt x="0" y="4512708"/>
                </a:lnTo>
                <a:lnTo>
                  <a:pt x="0" y="0"/>
                </a:lnTo>
                <a:close/>
              </a:path>
            </a:pathLst>
          </a:custGeom>
          <a:blipFill>
            <a:blip r:embed="rId3"/>
            <a:stretch>
              <a:fillRect l="0" t="0" r="0" b="0"/>
            </a:stretch>
          </a:blipFill>
        </p:spPr>
      </p:sp>
      <p:sp>
        <p:nvSpPr>
          <p:cNvPr name="TextBox 8" id="8"/>
          <p:cNvSpPr txBox="true"/>
          <p:nvPr/>
        </p:nvSpPr>
        <p:spPr>
          <a:xfrm rot="0">
            <a:off x="700718" y="5328578"/>
            <a:ext cx="4959665" cy="4443730"/>
          </a:xfrm>
          <a:prstGeom prst="rect">
            <a:avLst/>
          </a:prstGeom>
        </p:spPr>
        <p:txBody>
          <a:bodyPr anchor="t" rtlCol="false" tIns="0" lIns="0" bIns="0" rIns="0">
            <a:spAutoFit/>
          </a:bodyPr>
          <a:lstStyle/>
          <a:p>
            <a:pPr algn="ctr">
              <a:lnSpc>
                <a:spcPts val="3920"/>
              </a:lnSpc>
            </a:pPr>
            <a:r>
              <a:rPr lang="en-US" sz="2800">
                <a:solidFill>
                  <a:srgbClr val="093545"/>
                </a:solidFill>
                <a:latin typeface="HK Grotesk Bold"/>
                <a:ea typeface="HK Grotesk Bold"/>
                <a:cs typeface="HK Grotesk Bold"/>
                <a:sym typeface="HK Grotesk Bold"/>
              </a:rPr>
              <a:t>Revenue Leaders</a:t>
            </a:r>
          </a:p>
          <a:p>
            <a:pPr algn="ctr">
              <a:lnSpc>
                <a:spcPts val="3920"/>
              </a:lnSpc>
            </a:pPr>
          </a:p>
          <a:p>
            <a:pPr algn="ctr">
              <a:lnSpc>
                <a:spcPts val="3920"/>
              </a:lnSpc>
            </a:pPr>
            <a:r>
              <a:rPr lang="en-US" sz="2800">
                <a:solidFill>
                  <a:srgbClr val="000000"/>
                </a:solidFill>
                <a:latin typeface="HK Grotesk Light"/>
                <a:ea typeface="HK Grotesk Light"/>
                <a:cs typeface="HK Grotesk Light"/>
                <a:sym typeface="HK Grotesk Light"/>
              </a:rPr>
              <a:t>The analysis reveals that Paramount Pictures has consistently been one of the top-performing production companies in terms of total revenue generated</a:t>
            </a:r>
          </a:p>
          <a:p>
            <a:pPr algn="ctr">
              <a:lnSpc>
                <a:spcPts val="3920"/>
              </a:lnSpc>
            </a:pPr>
          </a:p>
        </p:txBody>
      </p:sp>
      <p:sp>
        <p:nvSpPr>
          <p:cNvPr name="TextBox 9" id="9"/>
          <p:cNvSpPr txBox="true"/>
          <p:nvPr/>
        </p:nvSpPr>
        <p:spPr>
          <a:xfrm rot="0">
            <a:off x="6212832" y="5328578"/>
            <a:ext cx="5302055" cy="5434330"/>
          </a:xfrm>
          <a:prstGeom prst="rect">
            <a:avLst/>
          </a:prstGeom>
        </p:spPr>
        <p:txBody>
          <a:bodyPr anchor="t" rtlCol="false" tIns="0" lIns="0" bIns="0" rIns="0">
            <a:spAutoFit/>
          </a:bodyPr>
          <a:lstStyle/>
          <a:p>
            <a:pPr algn="ctr">
              <a:lnSpc>
                <a:spcPts val="3919"/>
              </a:lnSpc>
            </a:pPr>
            <a:r>
              <a:rPr lang="en-US" sz="2799">
                <a:solidFill>
                  <a:srgbClr val="051D40"/>
                </a:solidFill>
                <a:latin typeface="HK Grotesk Bold"/>
                <a:ea typeface="HK Grotesk Bold"/>
                <a:cs typeface="HK Grotesk Bold"/>
                <a:sym typeface="HK Grotesk Bold"/>
              </a:rPr>
              <a:t>Profitablilty Champions</a:t>
            </a:r>
          </a:p>
          <a:p>
            <a:pPr algn="ctr">
              <a:lnSpc>
                <a:spcPts val="3919"/>
              </a:lnSpc>
            </a:pPr>
          </a:p>
          <a:p>
            <a:pPr algn="ctr">
              <a:lnSpc>
                <a:spcPts val="3919"/>
              </a:lnSpc>
            </a:pPr>
            <a:r>
              <a:rPr lang="en-US" sz="2799">
                <a:solidFill>
                  <a:srgbClr val="000000"/>
                </a:solidFill>
                <a:latin typeface="HK Grotesk Bold"/>
                <a:ea typeface="HK Grotesk Bold"/>
                <a:cs typeface="HK Grotesk Bold"/>
                <a:sym typeface="HK Grotesk Bold"/>
              </a:rPr>
              <a:t> </a:t>
            </a:r>
            <a:r>
              <a:rPr lang="en-US" sz="2799">
                <a:solidFill>
                  <a:srgbClr val="000000"/>
                </a:solidFill>
                <a:latin typeface="HK Grotesk"/>
                <a:ea typeface="HK Grotesk"/>
                <a:cs typeface="HK Grotesk"/>
                <a:sym typeface="HK Grotesk"/>
              </a:rPr>
              <a:t>The data also highlights the success of smaller production companies like 1492 Pictures and WingNut Films, which have achieved impressive profitability by strategically investing in high-return projects.</a:t>
            </a:r>
          </a:p>
          <a:p>
            <a:pPr algn="ctr">
              <a:lnSpc>
                <a:spcPts val="3919"/>
              </a:lnSpc>
            </a:pPr>
          </a:p>
          <a:p>
            <a:pPr algn="ctr">
              <a:lnSpc>
                <a:spcPts val="3919"/>
              </a:lnSpc>
            </a:pPr>
          </a:p>
        </p:txBody>
      </p:sp>
      <p:sp>
        <p:nvSpPr>
          <p:cNvPr name="TextBox 10" id="10"/>
          <p:cNvSpPr txBox="true"/>
          <p:nvPr/>
        </p:nvSpPr>
        <p:spPr>
          <a:xfrm rot="0">
            <a:off x="12598803" y="5328578"/>
            <a:ext cx="4946764" cy="3948430"/>
          </a:xfrm>
          <a:prstGeom prst="rect">
            <a:avLst/>
          </a:prstGeom>
        </p:spPr>
        <p:txBody>
          <a:bodyPr anchor="t" rtlCol="false" tIns="0" lIns="0" bIns="0" rIns="0">
            <a:spAutoFit/>
          </a:bodyPr>
          <a:lstStyle/>
          <a:p>
            <a:pPr algn="ctr">
              <a:lnSpc>
                <a:spcPts val="3919"/>
              </a:lnSpc>
            </a:pPr>
            <a:r>
              <a:rPr lang="en-US" sz="2799">
                <a:solidFill>
                  <a:srgbClr val="051D40"/>
                </a:solidFill>
                <a:latin typeface="HK Grotesk Bold"/>
                <a:ea typeface="HK Grotesk Bold"/>
                <a:cs typeface="HK Grotesk Bold"/>
                <a:sym typeface="HK Grotesk Bold"/>
              </a:rPr>
              <a:t>Audience Favorite</a:t>
            </a:r>
          </a:p>
          <a:p>
            <a:pPr algn="ctr">
              <a:lnSpc>
                <a:spcPts val="3919"/>
              </a:lnSpc>
            </a:pPr>
          </a:p>
          <a:p>
            <a:pPr algn="ctr">
              <a:lnSpc>
                <a:spcPts val="3919"/>
              </a:lnSpc>
            </a:pPr>
            <a:r>
              <a:rPr lang="en-US" sz="2799">
                <a:solidFill>
                  <a:srgbClr val="000000"/>
                </a:solidFill>
                <a:latin typeface="HK Grotesk Light"/>
                <a:ea typeface="HK Grotesk Light"/>
                <a:cs typeface="HK Grotesk Light"/>
                <a:sym typeface="HK Grotesk Light"/>
              </a:rPr>
              <a:t>Marvel Studios emerges as the production company with the highest audience engagement, as measured by vote averages and popularity metrics. </a:t>
            </a:r>
          </a:p>
          <a:p>
            <a:pPr algn="ctr">
              <a:lnSpc>
                <a:spcPts val="3919"/>
              </a:lnSpc>
            </a:pPr>
          </a:p>
        </p:txBody>
      </p:sp>
      <p:sp>
        <p:nvSpPr>
          <p:cNvPr name="TextBox 11" id="11"/>
          <p:cNvSpPr txBox="true"/>
          <p:nvPr/>
        </p:nvSpPr>
        <p:spPr>
          <a:xfrm rot="0">
            <a:off x="1105777" y="1693471"/>
            <a:ext cx="8575810" cy="1135291"/>
          </a:xfrm>
          <a:prstGeom prst="rect">
            <a:avLst/>
          </a:prstGeom>
        </p:spPr>
        <p:txBody>
          <a:bodyPr anchor="t" rtlCol="false" tIns="0" lIns="0" bIns="0" rIns="0">
            <a:spAutoFit/>
          </a:bodyPr>
          <a:lstStyle/>
          <a:p>
            <a:pPr algn="l">
              <a:lnSpc>
                <a:spcPts val="2951"/>
              </a:lnSpc>
            </a:pPr>
            <a:r>
              <a:rPr lang="en-US" sz="2658">
                <a:solidFill>
                  <a:srgbClr val="000000"/>
                </a:solidFill>
                <a:latin typeface="HK Grotesk Bold"/>
                <a:ea typeface="HK Grotesk Bold"/>
                <a:cs typeface="HK Grotesk Bold"/>
                <a:sym typeface="HK Grotesk Bold"/>
              </a:rPr>
              <a:t>EXPLORING THEMATIC KEYWORDS AND THEIR INFLUENCE ON PRODUCTION COMPANIES OVER TIME</a:t>
            </a:r>
          </a:p>
          <a:p>
            <a:pPr algn="l">
              <a:lnSpc>
                <a:spcPts val="2951"/>
              </a:lnSpc>
            </a:pPr>
          </a:p>
        </p:txBody>
      </p:sp>
      <p:grpSp>
        <p:nvGrpSpPr>
          <p:cNvPr name="Group 12" id="12"/>
          <p:cNvGrpSpPr/>
          <p:nvPr/>
        </p:nvGrpSpPr>
        <p:grpSpPr>
          <a:xfrm rot="0">
            <a:off x="6147841" y="4880732"/>
            <a:ext cx="5432037" cy="5396572"/>
            <a:chOff x="0" y="0"/>
            <a:chExt cx="1430660" cy="1421319"/>
          </a:xfrm>
        </p:grpSpPr>
        <p:sp>
          <p:nvSpPr>
            <p:cNvPr name="Freeform 13" id="13"/>
            <p:cNvSpPr/>
            <p:nvPr/>
          </p:nvSpPr>
          <p:spPr>
            <a:xfrm flipH="false" flipV="false" rot="0">
              <a:off x="0" y="0"/>
              <a:ext cx="1430660" cy="1421319"/>
            </a:xfrm>
            <a:custGeom>
              <a:avLst/>
              <a:gdLst/>
              <a:ahLst/>
              <a:cxnLst/>
              <a:rect r="r" b="b" t="t" l="l"/>
              <a:pathLst>
                <a:path h="1421319" w="1430660">
                  <a:moveTo>
                    <a:pt x="0" y="0"/>
                  </a:moveTo>
                  <a:lnTo>
                    <a:pt x="1430660" y="0"/>
                  </a:lnTo>
                  <a:lnTo>
                    <a:pt x="1430660" y="1421319"/>
                  </a:lnTo>
                  <a:lnTo>
                    <a:pt x="0" y="1421319"/>
                  </a:lnTo>
                  <a:close/>
                </a:path>
              </a:pathLst>
            </a:custGeom>
            <a:solidFill>
              <a:srgbClr val="093545">
                <a:alpha val="18824"/>
              </a:srgbClr>
            </a:solidFill>
            <a:ln w="9525" cap="sq">
              <a:solidFill>
                <a:srgbClr val="2A2E3A">
                  <a:alpha val="18824"/>
                </a:srgbClr>
              </a:solidFill>
              <a:prstDash val="solid"/>
              <a:miter/>
            </a:ln>
          </p:spPr>
        </p:sp>
        <p:sp>
          <p:nvSpPr>
            <p:cNvPr name="TextBox 14" id="14"/>
            <p:cNvSpPr txBox="true"/>
            <p:nvPr/>
          </p:nvSpPr>
          <p:spPr>
            <a:xfrm>
              <a:off x="0" y="-38100"/>
              <a:ext cx="1430660" cy="1459419"/>
            </a:xfrm>
            <a:prstGeom prst="rect">
              <a:avLst/>
            </a:prstGeom>
          </p:spPr>
          <p:txBody>
            <a:bodyPr anchor="ctr" rtlCol="false" tIns="50800" lIns="50800" bIns="50800" rIns="50800"/>
            <a:lstStyle/>
            <a:p>
              <a:pPr algn="ctr">
                <a:lnSpc>
                  <a:spcPts val="2100"/>
                </a:lnSpc>
              </a:pPr>
            </a:p>
          </p:txBody>
        </p:sp>
      </p:grpSp>
      <p:grpSp>
        <p:nvGrpSpPr>
          <p:cNvPr name="Group 15" id="15"/>
          <p:cNvGrpSpPr/>
          <p:nvPr/>
        </p:nvGrpSpPr>
        <p:grpSpPr>
          <a:xfrm rot="0">
            <a:off x="464532" y="4909820"/>
            <a:ext cx="5195851" cy="5396572"/>
            <a:chOff x="0" y="0"/>
            <a:chExt cx="1368454" cy="1421319"/>
          </a:xfrm>
        </p:grpSpPr>
        <p:sp>
          <p:nvSpPr>
            <p:cNvPr name="Freeform 16" id="16"/>
            <p:cNvSpPr/>
            <p:nvPr/>
          </p:nvSpPr>
          <p:spPr>
            <a:xfrm flipH="false" flipV="false" rot="0">
              <a:off x="0" y="0"/>
              <a:ext cx="1368454" cy="1421319"/>
            </a:xfrm>
            <a:custGeom>
              <a:avLst/>
              <a:gdLst/>
              <a:ahLst/>
              <a:cxnLst/>
              <a:rect r="r" b="b" t="t" l="l"/>
              <a:pathLst>
                <a:path h="1421319" w="1368454">
                  <a:moveTo>
                    <a:pt x="0" y="0"/>
                  </a:moveTo>
                  <a:lnTo>
                    <a:pt x="1368454" y="0"/>
                  </a:lnTo>
                  <a:lnTo>
                    <a:pt x="1368454" y="1421319"/>
                  </a:lnTo>
                  <a:lnTo>
                    <a:pt x="0" y="1421319"/>
                  </a:lnTo>
                  <a:close/>
                </a:path>
              </a:pathLst>
            </a:custGeom>
            <a:solidFill>
              <a:srgbClr val="093545">
                <a:alpha val="18824"/>
              </a:srgbClr>
            </a:solidFill>
            <a:ln w="9525" cap="sq">
              <a:solidFill>
                <a:srgbClr val="2A2E3A">
                  <a:alpha val="18824"/>
                </a:srgbClr>
              </a:solidFill>
              <a:prstDash val="solid"/>
              <a:miter/>
            </a:ln>
          </p:spPr>
        </p:sp>
        <p:sp>
          <p:nvSpPr>
            <p:cNvPr name="TextBox 17" id="17"/>
            <p:cNvSpPr txBox="true"/>
            <p:nvPr/>
          </p:nvSpPr>
          <p:spPr>
            <a:xfrm>
              <a:off x="0" y="-38100"/>
              <a:ext cx="1368454" cy="1459419"/>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12175199" y="4880732"/>
            <a:ext cx="5793972" cy="5396572"/>
            <a:chOff x="0" y="0"/>
            <a:chExt cx="1525984" cy="1421319"/>
          </a:xfrm>
        </p:grpSpPr>
        <p:sp>
          <p:nvSpPr>
            <p:cNvPr name="Freeform 19" id="19"/>
            <p:cNvSpPr/>
            <p:nvPr/>
          </p:nvSpPr>
          <p:spPr>
            <a:xfrm flipH="false" flipV="false" rot="0">
              <a:off x="0" y="0"/>
              <a:ext cx="1525984" cy="1421319"/>
            </a:xfrm>
            <a:custGeom>
              <a:avLst/>
              <a:gdLst/>
              <a:ahLst/>
              <a:cxnLst/>
              <a:rect r="r" b="b" t="t" l="l"/>
              <a:pathLst>
                <a:path h="1421319" w="1525984">
                  <a:moveTo>
                    <a:pt x="0" y="0"/>
                  </a:moveTo>
                  <a:lnTo>
                    <a:pt x="1525984" y="0"/>
                  </a:lnTo>
                  <a:lnTo>
                    <a:pt x="1525984" y="1421319"/>
                  </a:lnTo>
                  <a:lnTo>
                    <a:pt x="0" y="1421319"/>
                  </a:lnTo>
                  <a:close/>
                </a:path>
              </a:pathLst>
            </a:custGeom>
            <a:solidFill>
              <a:srgbClr val="093545">
                <a:alpha val="18824"/>
              </a:srgbClr>
            </a:solidFill>
            <a:ln w="9525" cap="sq">
              <a:solidFill>
                <a:srgbClr val="2A2E3A">
                  <a:alpha val="18824"/>
                </a:srgbClr>
              </a:solidFill>
              <a:prstDash val="solid"/>
              <a:miter/>
            </a:ln>
          </p:spPr>
        </p:sp>
        <p:sp>
          <p:nvSpPr>
            <p:cNvPr name="TextBox 20" id="20"/>
            <p:cNvSpPr txBox="true"/>
            <p:nvPr/>
          </p:nvSpPr>
          <p:spPr>
            <a:xfrm>
              <a:off x="0" y="-38100"/>
              <a:ext cx="1525984" cy="1459419"/>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92E65"/>
        </a:solidFill>
      </p:bgPr>
    </p:bg>
    <p:spTree>
      <p:nvGrpSpPr>
        <p:cNvPr id="1" name=""/>
        <p:cNvGrpSpPr/>
        <p:nvPr/>
      </p:nvGrpSpPr>
      <p:grpSpPr>
        <a:xfrm>
          <a:off x="0" y="0"/>
          <a:ext cx="0" cy="0"/>
          <a:chOff x="0" y="0"/>
          <a:chExt cx="0" cy="0"/>
        </a:xfrm>
      </p:grpSpPr>
      <p:grpSp>
        <p:nvGrpSpPr>
          <p:cNvPr name="Group 2" id="2"/>
          <p:cNvGrpSpPr/>
          <p:nvPr/>
        </p:nvGrpSpPr>
        <p:grpSpPr>
          <a:xfrm rot="0">
            <a:off x="1028700" y="0"/>
            <a:ext cx="5904396" cy="9258300"/>
            <a:chOff x="0" y="0"/>
            <a:chExt cx="7872527" cy="12344400"/>
          </a:xfrm>
        </p:grpSpPr>
        <p:pic>
          <p:nvPicPr>
            <p:cNvPr name="Picture 3" id="3"/>
            <p:cNvPicPr>
              <a:picLocks noChangeAspect="true"/>
            </p:cNvPicPr>
            <p:nvPr/>
          </p:nvPicPr>
          <p:blipFill>
            <a:blip r:embed="rId2"/>
            <a:srcRect l="28741" t="0" r="28741" b="0"/>
            <a:stretch>
              <a:fillRect/>
            </a:stretch>
          </p:blipFill>
          <p:spPr>
            <a:xfrm flipH="false" flipV="false">
              <a:off x="0" y="0"/>
              <a:ext cx="7872527" cy="12344400"/>
            </a:xfrm>
            <a:prstGeom prst="rect">
              <a:avLst/>
            </a:prstGeom>
          </p:spPr>
        </p:pic>
      </p:grpSp>
      <p:sp>
        <p:nvSpPr>
          <p:cNvPr name="AutoShape 4" id="4"/>
          <p:cNvSpPr/>
          <p:nvPr/>
        </p:nvSpPr>
        <p:spPr>
          <a:xfrm flipH="true" flipV="true">
            <a:off x="8674650" y="6599798"/>
            <a:ext cx="7426399" cy="0"/>
          </a:xfrm>
          <a:prstGeom prst="line">
            <a:avLst/>
          </a:prstGeom>
          <a:ln cap="flat" w="38100">
            <a:solidFill>
              <a:srgbClr val="FAFAFA"/>
            </a:solidFill>
            <a:prstDash val="solid"/>
            <a:headEnd type="none" len="sm" w="sm"/>
            <a:tailEnd type="none" len="sm" w="sm"/>
          </a:ln>
        </p:spPr>
      </p:sp>
      <p:sp>
        <p:nvSpPr>
          <p:cNvPr name="TextBox 5" id="5"/>
          <p:cNvSpPr txBox="true"/>
          <p:nvPr/>
        </p:nvSpPr>
        <p:spPr>
          <a:xfrm rot="0">
            <a:off x="7142926" y="2507444"/>
            <a:ext cx="10489849" cy="3561609"/>
          </a:xfrm>
          <a:prstGeom prst="rect">
            <a:avLst/>
          </a:prstGeom>
        </p:spPr>
        <p:txBody>
          <a:bodyPr anchor="t" rtlCol="false" tIns="0" lIns="0" bIns="0" rIns="0">
            <a:spAutoFit/>
          </a:bodyPr>
          <a:lstStyle/>
          <a:p>
            <a:pPr algn="ctr">
              <a:lnSpc>
                <a:spcPts val="12570"/>
              </a:lnSpc>
            </a:pPr>
            <a:r>
              <a:rPr lang="en-US" sz="12570">
                <a:solidFill>
                  <a:srgbClr val="FFBD59"/>
                </a:solidFill>
                <a:latin typeface="The Seasons Bold"/>
                <a:ea typeface="The Seasons Bold"/>
                <a:cs typeface="The Seasons Bold"/>
                <a:sym typeface="The Seasons Bold"/>
              </a:rPr>
              <a:t>AUDIENCE RECEPTION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987" r="0" b="-21987"/>
            </a:stretch>
          </a:blipFill>
        </p:spPr>
      </p:sp>
      <p:grpSp>
        <p:nvGrpSpPr>
          <p:cNvPr name="Group 3" id="3"/>
          <p:cNvGrpSpPr/>
          <p:nvPr/>
        </p:nvGrpSpPr>
        <p:grpSpPr>
          <a:xfrm rot="0">
            <a:off x="5634332" y="937640"/>
            <a:ext cx="11514518" cy="1959135"/>
            <a:chOff x="0" y="0"/>
            <a:chExt cx="15352691" cy="2612180"/>
          </a:xfrm>
        </p:grpSpPr>
        <p:sp>
          <p:nvSpPr>
            <p:cNvPr name="Freeform 4" id="4"/>
            <p:cNvSpPr/>
            <p:nvPr/>
          </p:nvSpPr>
          <p:spPr>
            <a:xfrm flipH="false" flipV="false" rot="0">
              <a:off x="0" y="0"/>
              <a:ext cx="15352692" cy="2612177"/>
            </a:xfrm>
            <a:custGeom>
              <a:avLst/>
              <a:gdLst/>
              <a:ahLst/>
              <a:cxnLst/>
              <a:rect r="r" b="b" t="t" l="l"/>
              <a:pathLst>
                <a:path h="2612177" w="15352692">
                  <a:moveTo>
                    <a:pt x="0" y="0"/>
                  </a:moveTo>
                  <a:lnTo>
                    <a:pt x="15352692" y="0"/>
                  </a:lnTo>
                  <a:lnTo>
                    <a:pt x="15352692" y="2612177"/>
                  </a:lnTo>
                  <a:lnTo>
                    <a:pt x="0" y="2612177"/>
                  </a:lnTo>
                  <a:close/>
                </a:path>
              </a:pathLst>
            </a:custGeom>
            <a:solidFill>
              <a:srgbClr val="A20E20"/>
            </a:solidFill>
          </p:spPr>
        </p:sp>
      </p:grpSp>
      <p:grpSp>
        <p:nvGrpSpPr>
          <p:cNvPr name="Group 5" id="5"/>
          <p:cNvGrpSpPr/>
          <p:nvPr/>
        </p:nvGrpSpPr>
        <p:grpSpPr>
          <a:xfrm rot="0">
            <a:off x="4979839" y="1206719"/>
            <a:ext cx="1308986" cy="1308986"/>
            <a:chOff x="0" y="0"/>
            <a:chExt cx="2530794" cy="2530794"/>
          </a:xfrm>
        </p:grpSpPr>
        <p:sp>
          <p:nvSpPr>
            <p:cNvPr name="Freeform 6" id="6"/>
            <p:cNvSpPr/>
            <p:nvPr/>
          </p:nvSpPr>
          <p:spPr>
            <a:xfrm flipH="false" flipV="false" rot="0">
              <a:off x="0" y="0"/>
              <a:ext cx="2530856" cy="2530856"/>
            </a:xfrm>
            <a:custGeom>
              <a:avLst/>
              <a:gdLst/>
              <a:ahLst/>
              <a:cxnLst/>
              <a:rect r="r" b="b" t="t" l="l"/>
              <a:pathLst>
                <a:path h="2530856" w="2530856">
                  <a:moveTo>
                    <a:pt x="0" y="1265428"/>
                  </a:moveTo>
                  <a:cubicBezTo>
                    <a:pt x="0" y="566547"/>
                    <a:pt x="566547" y="0"/>
                    <a:pt x="1265428" y="0"/>
                  </a:cubicBezTo>
                  <a:cubicBezTo>
                    <a:pt x="1964309" y="0"/>
                    <a:pt x="2530856" y="566547"/>
                    <a:pt x="2530856" y="1265428"/>
                  </a:cubicBezTo>
                  <a:cubicBezTo>
                    <a:pt x="2530856" y="1964309"/>
                    <a:pt x="1964309" y="2530856"/>
                    <a:pt x="1265428" y="2530856"/>
                  </a:cubicBezTo>
                  <a:cubicBezTo>
                    <a:pt x="566547" y="2530856"/>
                    <a:pt x="0" y="1964309"/>
                    <a:pt x="0" y="1265428"/>
                  </a:cubicBezTo>
                  <a:close/>
                </a:path>
              </a:pathLst>
            </a:custGeom>
            <a:solidFill>
              <a:srgbClr val="FAFAFA"/>
            </a:solidFill>
          </p:spPr>
        </p:sp>
      </p:grpSp>
      <p:grpSp>
        <p:nvGrpSpPr>
          <p:cNvPr name="Group 7" id="7"/>
          <p:cNvGrpSpPr/>
          <p:nvPr/>
        </p:nvGrpSpPr>
        <p:grpSpPr>
          <a:xfrm rot="0">
            <a:off x="5482448" y="3258655"/>
            <a:ext cx="11514518" cy="1959135"/>
            <a:chOff x="0" y="0"/>
            <a:chExt cx="15352691" cy="2612180"/>
          </a:xfrm>
        </p:grpSpPr>
        <p:sp>
          <p:nvSpPr>
            <p:cNvPr name="Freeform 8" id="8"/>
            <p:cNvSpPr/>
            <p:nvPr/>
          </p:nvSpPr>
          <p:spPr>
            <a:xfrm flipH="false" flipV="false" rot="0">
              <a:off x="0" y="0"/>
              <a:ext cx="15352692" cy="2612177"/>
            </a:xfrm>
            <a:custGeom>
              <a:avLst/>
              <a:gdLst/>
              <a:ahLst/>
              <a:cxnLst/>
              <a:rect r="r" b="b" t="t" l="l"/>
              <a:pathLst>
                <a:path h="2612177" w="15352692">
                  <a:moveTo>
                    <a:pt x="0" y="0"/>
                  </a:moveTo>
                  <a:lnTo>
                    <a:pt x="15352692" y="0"/>
                  </a:lnTo>
                  <a:lnTo>
                    <a:pt x="15352692" y="2612177"/>
                  </a:lnTo>
                  <a:lnTo>
                    <a:pt x="0" y="2612177"/>
                  </a:lnTo>
                  <a:close/>
                </a:path>
              </a:pathLst>
            </a:custGeom>
            <a:solidFill>
              <a:srgbClr val="A20E20"/>
            </a:solidFill>
          </p:spPr>
        </p:sp>
      </p:grpSp>
      <p:grpSp>
        <p:nvGrpSpPr>
          <p:cNvPr name="Group 9" id="9"/>
          <p:cNvGrpSpPr/>
          <p:nvPr/>
        </p:nvGrpSpPr>
        <p:grpSpPr>
          <a:xfrm rot="0">
            <a:off x="4979839" y="3604444"/>
            <a:ext cx="1308986" cy="1308986"/>
            <a:chOff x="0" y="0"/>
            <a:chExt cx="2530794" cy="2530794"/>
          </a:xfrm>
        </p:grpSpPr>
        <p:sp>
          <p:nvSpPr>
            <p:cNvPr name="Freeform 10" id="10"/>
            <p:cNvSpPr/>
            <p:nvPr/>
          </p:nvSpPr>
          <p:spPr>
            <a:xfrm flipH="false" flipV="false" rot="0">
              <a:off x="0" y="0"/>
              <a:ext cx="2530856" cy="2530856"/>
            </a:xfrm>
            <a:custGeom>
              <a:avLst/>
              <a:gdLst/>
              <a:ahLst/>
              <a:cxnLst/>
              <a:rect r="r" b="b" t="t" l="l"/>
              <a:pathLst>
                <a:path h="2530856" w="2530856">
                  <a:moveTo>
                    <a:pt x="0" y="1265428"/>
                  </a:moveTo>
                  <a:cubicBezTo>
                    <a:pt x="0" y="566547"/>
                    <a:pt x="566547" y="0"/>
                    <a:pt x="1265428" y="0"/>
                  </a:cubicBezTo>
                  <a:cubicBezTo>
                    <a:pt x="1964309" y="0"/>
                    <a:pt x="2530856" y="566547"/>
                    <a:pt x="2530856" y="1265428"/>
                  </a:cubicBezTo>
                  <a:cubicBezTo>
                    <a:pt x="2530856" y="1964309"/>
                    <a:pt x="1964309" y="2530856"/>
                    <a:pt x="1265428" y="2530856"/>
                  </a:cubicBezTo>
                  <a:cubicBezTo>
                    <a:pt x="566547" y="2530856"/>
                    <a:pt x="0" y="1964309"/>
                    <a:pt x="0" y="1265428"/>
                  </a:cubicBezTo>
                  <a:close/>
                </a:path>
              </a:pathLst>
            </a:custGeom>
            <a:solidFill>
              <a:srgbClr val="FAFAFA"/>
            </a:solidFill>
          </p:spPr>
        </p:sp>
      </p:grpSp>
      <p:grpSp>
        <p:nvGrpSpPr>
          <p:cNvPr name="Group 11" id="11"/>
          <p:cNvGrpSpPr/>
          <p:nvPr/>
        </p:nvGrpSpPr>
        <p:grpSpPr>
          <a:xfrm rot="0">
            <a:off x="5482448" y="5660215"/>
            <a:ext cx="11514518" cy="1959135"/>
            <a:chOff x="0" y="0"/>
            <a:chExt cx="15352691" cy="2612180"/>
          </a:xfrm>
        </p:grpSpPr>
        <p:sp>
          <p:nvSpPr>
            <p:cNvPr name="Freeform 12" id="12"/>
            <p:cNvSpPr/>
            <p:nvPr/>
          </p:nvSpPr>
          <p:spPr>
            <a:xfrm flipH="false" flipV="false" rot="0">
              <a:off x="0" y="0"/>
              <a:ext cx="15352692" cy="2612177"/>
            </a:xfrm>
            <a:custGeom>
              <a:avLst/>
              <a:gdLst/>
              <a:ahLst/>
              <a:cxnLst/>
              <a:rect r="r" b="b" t="t" l="l"/>
              <a:pathLst>
                <a:path h="2612177" w="15352692">
                  <a:moveTo>
                    <a:pt x="0" y="0"/>
                  </a:moveTo>
                  <a:lnTo>
                    <a:pt x="15352692" y="0"/>
                  </a:lnTo>
                  <a:lnTo>
                    <a:pt x="15352692" y="2612177"/>
                  </a:lnTo>
                  <a:lnTo>
                    <a:pt x="0" y="2612177"/>
                  </a:lnTo>
                  <a:close/>
                </a:path>
              </a:pathLst>
            </a:custGeom>
            <a:solidFill>
              <a:srgbClr val="A20E20"/>
            </a:solidFill>
          </p:spPr>
        </p:sp>
      </p:grpSp>
      <p:grpSp>
        <p:nvGrpSpPr>
          <p:cNvPr name="Group 13" id="13"/>
          <p:cNvGrpSpPr/>
          <p:nvPr/>
        </p:nvGrpSpPr>
        <p:grpSpPr>
          <a:xfrm rot="0">
            <a:off x="4895020" y="6072424"/>
            <a:ext cx="1308986" cy="1308986"/>
            <a:chOff x="0" y="0"/>
            <a:chExt cx="2530794" cy="2530794"/>
          </a:xfrm>
        </p:grpSpPr>
        <p:sp>
          <p:nvSpPr>
            <p:cNvPr name="Freeform 14" id="14"/>
            <p:cNvSpPr/>
            <p:nvPr/>
          </p:nvSpPr>
          <p:spPr>
            <a:xfrm flipH="false" flipV="false" rot="0">
              <a:off x="0" y="0"/>
              <a:ext cx="2530856" cy="2530856"/>
            </a:xfrm>
            <a:custGeom>
              <a:avLst/>
              <a:gdLst/>
              <a:ahLst/>
              <a:cxnLst/>
              <a:rect r="r" b="b" t="t" l="l"/>
              <a:pathLst>
                <a:path h="2530856" w="2530856">
                  <a:moveTo>
                    <a:pt x="0" y="1265428"/>
                  </a:moveTo>
                  <a:cubicBezTo>
                    <a:pt x="0" y="566547"/>
                    <a:pt x="566547" y="0"/>
                    <a:pt x="1265428" y="0"/>
                  </a:cubicBezTo>
                  <a:cubicBezTo>
                    <a:pt x="1964309" y="0"/>
                    <a:pt x="2530856" y="566547"/>
                    <a:pt x="2530856" y="1265428"/>
                  </a:cubicBezTo>
                  <a:cubicBezTo>
                    <a:pt x="2530856" y="1964309"/>
                    <a:pt x="1964309" y="2530856"/>
                    <a:pt x="1265428" y="2530856"/>
                  </a:cubicBezTo>
                  <a:cubicBezTo>
                    <a:pt x="566547" y="2530856"/>
                    <a:pt x="0" y="1964309"/>
                    <a:pt x="0" y="1265428"/>
                  </a:cubicBezTo>
                  <a:close/>
                </a:path>
              </a:pathLst>
            </a:custGeom>
            <a:solidFill>
              <a:srgbClr val="FAFAFA"/>
            </a:solidFill>
          </p:spPr>
        </p:sp>
      </p:grpSp>
      <p:grpSp>
        <p:nvGrpSpPr>
          <p:cNvPr name="Group 15" id="15"/>
          <p:cNvGrpSpPr/>
          <p:nvPr/>
        </p:nvGrpSpPr>
        <p:grpSpPr>
          <a:xfrm rot="0">
            <a:off x="476457" y="3975316"/>
            <a:ext cx="4194216" cy="4194216"/>
            <a:chOff x="0" y="0"/>
            <a:chExt cx="2530794" cy="2530794"/>
          </a:xfrm>
        </p:grpSpPr>
        <p:sp>
          <p:nvSpPr>
            <p:cNvPr name="Freeform 16" id="16"/>
            <p:cNvSpPr/>
            <p:nvPr/>
          </p:nvSpPr>
          <p:spPr>
            <a:xfrm flipH="false" flipV="false" rot="0">
              <a:off x="0" y="0"/>
              <a:ext cx="2530856" cy="2530856"/>
            </a:xfrm>
            <a:custGeom>
              <a:avLst/>
              <a:gdLst/>
              <a:ahLst/>
              <a:cxnLst/>
              <a:rect r="r" b="b" t="t" l="l"/>
              <a:pathLst>
                <a:path h="2530856" w="2530856">
                  <a:moveTo>
                    <a:pt x="0" y="1265428"/>
                  </a:moveTo>
                  <a:cubicBezTo>
                    <a:pt x="0" y="566547"/>
                    <a:pt x="566547" y="0"/>
                    <a:pt x="1265428" y="0"/>
                  </a:cubicBezTo>
                  <a:cubicBezTo>
                    <a:pt x="1964309" y="0"/>
                    <a:pt x="2530856" y="566547"/>
                    <a:pt x="2530856" y="1265428"/>
                  </a:cubicBezTo>
                  <a:cubicBezTo>
                    <a:pt x="2530856" y="1964309"/>
                    <a:pt x="1964309" y="2530856"/>
                    <a:pt x="1265428" y="2530856"/>
                  </a:cubicBezTo>
                  <a:cubicBezTo>
                    <a:pt x="566547" y="2530856"/>
                    <a:pt x="0" y="1964309"/>
                    <a:pt x="0" y="1265428"/>
                  </a:cubicBezTo>
                  <a:close/>
                </a:path>
              </a:pathLst>
            </a:custGeom>
            <a:solidFill>
              <a:srgbClr val="A20E20"/>
            </a:solidFill>
          </p:spPr>
        </p:sp>
      </p:grpSp>
      <p:grpSp>
        <p:nvGrpSpPr>
          <p:cNvPr name="Group 17" id="17"/>
          <p:cNvGrpSpPr/>
          <p:nvPr/>
        </p:nvGrpSpPr>
        <p:grpSpPr>
          <a:xfrm rot="0">
            <a:off x="5482448" y="8055051"/>
            <a:ext cx="11514518" cy="1959135"/>
            <a:chOff x="0" y="0"/>
            <a:chExt cx="15352691" cy="2612180"/>
          </a:xfrm>
        </p:grpSpPr>
        <p:sp>
          <p:nvSpPr>
            <p:cNvPr name="Freeform 18" id="18"/>
            <p:cNvSpPr/>
            <p:nvPr/>
          </p:nvSpPr>
          <p:spPr>
            <a:xfrm flipH="false" flipV="false" rot="0">
              <a:off x="0" y="0"/>
              <a:ext cx="15352692" cy="2612177"/>
            </a:xfrm>
            <a:custGeom>
              <a:avLst/>
              <a:gdLst/>
              <a:ahLst/>
              <a:cxnLst/>
              <a:rect r="r" b="b" t="t" l="l"/>
              <a:pathLst>
                <a:path h="2612177" w="15352692">
                  <a:moveTo>
                    <a:pt x="0" y="0"/>
                  </a:moveTo>
                  <a:lnTo>
                    <a:pt x="15352692" y="0"/>
                  </a:lnTo>
                  <a:lnTo>
                    <a:pt x="15352692" y="2612177"/>
                  </a:lnTo>
                  <a:lnTo>
                    <a:pt x="0" y="2612177"/>
                  </a:lnTo>
                  <a:close/>
                </a:path>
              </a:pathLst>
            </a:custGeom>
            <a:solidFill>
              <a:srgbClr val="A20E20"/>
            </a:solidFill>
          </p:spPr>
        </p:sp>
      </p:grpSp>
      <p:grpSp>
        <p:nvGrpSpPr>
          <p:cNvPr name="Group 19" id="19"/>
          <p:cNvGrpSpPr/>
          <p:nvPr/>
        </p:nvGrpSpPr>
        <p:grpSpPr>
          <a:xfrm rot="0">
            <a:off x="4979839" y="8380125"/>
            <a:ext cx="1308986" cy="1308986"/>
            <a:chOff x="0" y="0"/>
            <a:chExt cx="2530794" cy="2530794"/>
          </a:xfrm>
        </p:grpSpPr>
        <p:sp>
          <p:nvSpPr>
            <p:cNvPr name="Freeform 20" id="20"/>
            <p:cNvSpPr/>
            <p:nvPr/>
          </p:nvSpPr>
          <p:spPr>
            <a:xfrm flipH="false" flipV="false" rot="0">
              <a:off x="0" y="0"/>
              <a:ext cx="2530856" cy="2530856"/>
            </a:xfrm>
            <a:custGeom>
              <a:avLst/>
              <a:gdLst/>
              <a:ahLst/>
              <a:cxnLst/>
              <a:rect r="r" b="b" t="t" l="l"/>
              <a:pathLst>
                <a:path h="2530856" w="2530856">
                  <a:moveTo>
                    <a:pt x="0" y="1265428"/>
                  </a:moveTo>
                  <a:cubicBezTo>
                    <a:pt x="0" y="566547"/>
                    <a:pt x="566547" y="0"/>
                    <a:pt x="1265428" y="0"/>
                  </a:cubicBezTo>
                  <a:cubicBezTo>
                    <a:pt x="1964309" y="0"/>
                    <a:pt x="2530856" y="566547"/>
                    <a:pt x="2530856" y="1265428"/>
                  </a:cubicBezTo>
                  <a:cubicBezTo>
                    <a:pt x="2530856" y="1964309"/>
                    <a:pt x="1964309" y="2530856"/>
                    <a:pt x="1265428" y="2530856"/>
                  </a:cubicBezTo>
                  <a:cubicBezTo>
                    <a:pt x="566547" y="2530856"/>
                    <a:pt x="0" y="1964309"/>
                    <a:pt x="0" y="1265428"/>
                  </a:cubicBezTo>
                  <a:close/>
                </a:path>
              </a:pathLst>
            </a:custGeom>
            <a:solidFill>
              <a:srgbClr val="FAFAFA"/>
            </a:solidFill>
          </p:spPr>
        </p:sp>
      </p:grpSp>
      <p:sp>
        <p:nvSpPr>
          <p:cNvPr name="TextBox 21" id="21"/>
          <p:cNvSpPr txBox="true"/>
          <p:nvPr/>
        </p:nvSpPr>
        <p:spPr>
          <a:xfrm rot="0">
            <a:off x="6331046" y="1082894"/>
            <a:ext cx="10538879" cy="1867065"/>
          </a:xfrm>
          <a:prstGeom prst="rect">
            <a:avLst/>
          </a:prstGeom>
        </p:spPr>
        <p:txBody>
          <a:bodyPr anchor="t" rtlCol="false" tIns="0" lIns="0" bIns="0" rIns="0">
            <a:spAutoFit/>
          </a:bodyPr>
          <a:lstStyle/>
          <a:p>
            <a:pPr algn="just">
              <a:lnSpc>
                <a:spcPts val="3821"/>
              </a:lnSpc>
            </a:pPr>
            <a:r>
              <a:rPr lang="en-US" sz="2122">
                <a:solidFill>
                  <a:srgbClr val="FFFFFF"/>
                </a:solidFill>
                <a:latin typeface="League Spartan"/>
                <a:ea typeface="League Spartan"/>
                <a:cs typeface="League Spartan"/>
                <a:sym typeface="League Spartan"/>
              </a:rPr>
              <a:t>To explore the relationship between movie budgets and revenues, analyzing how financial investments affect profitability and identifying key financial trends and successful films across different decades.</a:t>
            </a:r>
          </a:p>
          <a:p>
            <a:pPr algn="just">
              <a:lnSpc>
                <a:spcPts val="3821"/>
              </a:lnSpc>
            </a:pPr>
          </a:p>
        </p:txBody>
      </p:sp>
      <p:sp>
        <p:nvSpPr>
          <p:cNvPr name="TextBox 22" id="22"/>
          <p:cNvSpPr txBox="true"/>
          <p:nvPr/>
        </p:nvSpPr>
        <p:spPr>
          <a:xfrm rot="0">
            <a:off x="6415866" y="3480619"/>
            <a:ext cx="10454059" cy="1868806"/>
          </a:xfrm>
          <a:prstGeom prst="rect">
            <a:avLst/>
          </a:prstGeom>
        </p:spPr>
        <p:txBody>
          <a:bodyPr anchor="t" rtlCol="false" tIns="0" lIns="0" bIns="0" rIns="0">
            <a:spAutoFit/>
          </a:bodyPr>
          <a:lstStyle/>
          <a:p>
            <a:pPr algn="just">
              <a:lnSpc>
                <a:spcPts val="3779"/>
              </a:lnSpc>
            </a:pPr>
            <a:r>
              <a:rPr lang="en-US" sz="2099">
                <a:solidFill>
                  <a:srgbClr val="FFFFFF"/>
                </a:solidFill>
                <a:latin typeface="League Spartan"/>
                <a:ea typeface="League Spartan"/>
                <a:cs typeface="League Spartan"/>
                <a:sym typeface="League Spartan"/>
              </a:rPr>
              <a:t> To analyze the evolution of the movie industry over time, focusing on genre-specific financial performance, popularity trends, and overall industry growth from 1916  to 2016.</a:t>
            </a:r>
          </a:p>
          <a:p>
            <a:pPr algn="just">
              <a:lnSpc>
                <a:spcPts val="3779"/>
              </a:lnSpc>
            </a:pPr>
          </a:p>
        </p:txBody>
      </p:sp>
      <p:sp>
        <p:nvSpPr>
          <p:cNvPr name="TextBox 23" id="23"/>
          <p:cNvSpPr txBox="true"/>
          <p:nvPr/>
        </p:nvSpPr>
        <p:spPr>
          <a:xfrm rot="0">
            <a:off x="6288825" y="5948599"/>
            <a:ext cx="10708141" cy="1868806"/>
          </a:xfrm>
          <a:prstGeom prst="rect">
            <a:avLst/>
          </a:prstGeom>
        </p:spPr>
        <p:txBody>
          <a:bodyPr anchor="t" rtlCol="false" tIns="0" lIns="0" bIns="0" rIns="0">
            <a:spAutoFit/>
          </a:bodyPr>
          <a:lstStyle/>
          <a:p>
            <a:pPr algn="just">
              <a:lnSpc>
                <a:spcPts val="3779"/>
              </a:lnSpc>
            </a:pPr>
            <a:r>
              <a:rPr lang="en-US" sz="2099">
                <a:solidFill>
                  <a:srgbClr val="FFFFFF"/>
                </a:solidFill>
                <a:latin typeface="League Spartan"/>
                <a:ea typeface="League Spartan"/>
                <a:cs typeface="League Spartan"/>
                <a:sym typeface="League Spartan"/>
              </a:rPr>
              <a:t> To evaluate the performance of production companies in terms of revenue, profitability, and popularity, identifying key industry players and their impact on the movie landscape from the 1990s to the 2010s.</a:t>
            </a:r>
          </a:p>
          <a:p>
            <a:pPr algn="just">
              <a:lnSpc>
                <a:spcPts val="3779"/>
              </a:lnSpc>
            </a:pPr>
          </a:p>
        </p:txBody>
      </p:sp>
      <p:sp>
        <p:nvSpPr>
          <p:cNvPr name="TextBox 24" id="24"/>
          <p:cNvSpPr txBox="true"/>
          <p:nvPr/>
        </p:nvSpPr>
        <p:spPr>
          <a:xfrm rot="0">
            <a:off x="476457" y="5582508"/>
            <a:ext cx="3934639" cy="1143000"/>
          </a:xfrm>
          <a:prstGeom prst="rect">
            <a:avLst/>
          </a:prstGeom>
        </p:spPr>
        <p:txBody>
          <a:bodyPr anchor="t" rtlCol="false" tIns="0" lIns="0" bIns="0" rIns="0">
            <a:spAutoFit/>
          </a:bodyPr>
          <a:lstStyle/>
          <a:p>
            <a:pPr algn="ctr">
              <a:lnSpc>
                <a:spcPts val="9058"/>
              </a:lnSpc>
            </a:pPr>
            <a:r>
              <a:rPr lang="en-US" sz="7548">
                <a:solidFill>
                  <a:srgbClr val="FFFFFF"/>
                </a:solidFill>
                <a:latin typeface="Kaushan Script"/>
                <a:ea typeface="Kaushan Script"/>
                <a:cs typeface="Kaushan Script"/>
                <a:sym typeface="Kaushan Script"/>
              </a:rPr>
              <a:t>Objectives</a:t>
            </a:r>
          </a:p>
        </p:txBody>
      </p:sp>
      <p:sp>
        <p:nvSpPr>
          <p:cNvPr name="TextBox 25" id="25"/>
          <p:cNvSpPr txBox="true"/>
          <p:nvPr/>
        </p:nvSpPr>
        <p:spPr>
          <a:xfrm rot="0">
            <a:off x="5090289" y="1696555"/>
            <a:ext cx="1005217" cy="466725"/>
          </a:xfrm>
          <a:prstGeom prst="rect">
            <a:avLst/>
          </a:prstGeom>
        </p:spPr>
        <p:txBody>
          <a:bodyPr anchor="t" rtlCol="false" tIns="0" lIns="0" bIns="0" rIns="0">
            <a:spAutoFit/>
          </a:bodyPr>
          <a:lstStyle/>
          <a:p>
            <a:pPr algn="ctr">
              <a:lnSpc>
                <a:spcPts val="3600"/>
              </a:lnSpc>
            </a:pPr>
            <a:r>
              <a:rPr lang="en-US" sz="3000">
                <a:solidFill>
                  <a:srgbClr val="D13303"/>
                </a:solidFill>
                <a:latin typeface="League Spartan"/>
                <a:ea typeface="League Spartan"/>
                <a:cs typeface="League Spartan"/>
                <a:sym typeface="League Spartan"/>
              </a:rPr>
              <a:t>1</a:t>
            </a:r>
          </a:p>
        </p:txBody>
      </p:sp>
      <p:sp>
        <p:nvSpPr>
          <p:cNvPr name="TextBox 26" id="26"/>
          <p:cNvSpPr txBox="true"/>
          <p:nvPr/>
        </p:nvSpPr>
        <p:spPr>
          <a:xfrm rot="0">
            <a:off x="5090289" y="4136215"/>
            <a:ext cx="1005217" cy="466725"/>
          </a:xfrm>
          <a:prstGeom prst="rect">
            <a:avLst/>
          </a:prstGeom>
        </p:spPr>
        <p:txBody>
          <a:bodyPr anchor="t" rtlCol="false" tIns="0" lIns="0" bIns="0" rIns="0">
            <a:spAutoFit/>
          </a:bodyPr>
          <a:lstStyle/>
          <a:p>
            <a:pPr algn="ctr">
              <a:lnSpc>
                <a:spcPts val="3600"/>
              </a:lnSpc>
            </a:pPr>
            <a:r>
              <a:rPr lang="en-US" sz="3000">
                <a:solidFill>
                  <a:srgbClr val="D13303"/>
                </a:solidFill>
                <a:latin typeface="League Spartan"/>
                <a:ea typeface="League Spartan"/>
                <a:cs typeface="League Spartan"/>
                <a:sym typeface="League Spartan"/>
              </a:rPr>
              <a:t>2</a:t>
            </a:r>
          </a:p>
        </p:txBody>
      </p:sp>
      <p:sp>
        <p:nvSpPr>
          <p:cNvPr name="TextBox 27" id="27"/>
          <p:cNvSpPr txBox="true"/>
          <p:nvPr/>
        </p:nvSpPr>
        <p:spPr>
          <a:xfrm rot="0">
            <a:off x="5090289" y="6534702"/>
            <a:ext cx="1005217" cy="466725"/>
          </a:xfrm>
          <a:prstGeom prst="rect">
            <a:avLst/>
          </a:prstGeom>
        </p:spPr>
        <p:txBody>
          <a:bodyPr anchor="t" rtlCol="false" tIns="0" lIns="0" bIns="0" rIns="0">
            <a:spAutoFit/>
          </a:bodyPr>
          <a:lstStyle/>
          <a:p>
            <a:pPr algn="ctr">
              <a:lnSpc>
                <a:spcPts val="3600"/>
              </a:lnSpc>
            </a:pPr>
            <a:r>
              <a:rPr lang="en-US" sz="3000">
                <a:solidFill>
                  <a:srgbClr val="D13303"/>
                </a:solidFill>
                <a:latin typeface="League Spartan"/>
                <a:ea typeface="League Spartan"/>
                <a:cs typeface="League Spartan"/>
                <a:sym typeface="League Spartan"/>
              </a:rPr>
              <a:t>3</a:t>
            </a:r>
          </a:p>
        </p:txBody>
      </p:sp>
      <p:sp>
        <p:nvSpPr>
          <p:cNvPr name="TextBox 28" id="28"/>
          <p:cNvSpPr txBox="true"/>
          <p:nvPr/>
        </p:nvSpPr>
        <p:spPr>
          <a:xfrm rot="0">
            <a:off x="5131724" y="8895700"/>
            <a:ext cx="1005217" cy="466725"/>
          </a:xfrm>
          <a:prstGeom prst="rect">
            <a:avLst/>
          </a:prstGeom>
        </p:spPr>
        <p:txBody>
          <a:bodyPr anchor="t" rtlCol="false" tIns="0" lIns="0" bIns="0" rIns="0">
            <a:spAutoFit/>
          </a:bodyPr>
          <a:lstStyle/>
          <a:p>
            <a:pPr algn="ctr">
              <a:lnSpc>
                <a:spcPts val="3600"/>
              </a:lnSpc>
            </a:pPr>
            <a:r>
              <a:rPr lang="en-US" sz="3000">
                <a:solidFill>
                  <a:srgbClr val="D13303"/>
                </a:solidFill>
                <a:latin typeface="League Spartan"/>
                <a:ea typeface="League Spartan"/>
                <a:cs typeface="League Spartan"/>
                <a:sym typeface="League Spartan"/>
              </a:rPr>
              <a:t>4</a:t>
            </a:r>
          </a:p>
        </p:txBody>
      </p:sp>
      <p:sp>
        <p:nvSpPr>
          <p:cNvPr name="TextBox 29" id="29"/>
          <p:cNvSpPr txBox="true"/>
          <p:nvPr/>
        </p:nvSpPr>
        <p:spPr>
          <a:xfrm rot="0">
            <a:off x="6415866" y="8256300"/>
            <a:ext cx="10190150" cy="1868806"/>
          </a:xfrm>
          <a:prstGeom prst="rect">
            <a:avLst/>
          </a:prstGeom>
        </p:spPr>
        <p:txBody>
          <a:bodyPr anchor="t" rtlCol="false" tIns="0" lIns="0" bIns="0" rIns="0">
            <a:spAutoFit/>
          </a:bodyPr>
          <a:lstStyle/>
          <a:p>
            <a:pPr algn="just">
              <a:lnSpc>
                <a:spcPts val="3779"/>
              </a:lnSpc>
            </a:pPr>
            <a:r>
              <a:rPr lang="en-US" sz="2099">
                <a:solidFill>
                  <a:srgbClr val="FFFFFF"/>
                </a:solidFill>
                <a:latin typeface="League Spartan"/>
                <a:ea typeface="League Spartan"/>
                <a:cs typeface="League Spartan"/>
                <a:sym typeface="League Spartan"/>
              </a:rPr>
              <a:t> To assess how different genres and production companies influence audience engagement and popularity, examining trends in audience interaction, vote averages, and genre performance over the decades.</a:t>
            </a:r>
          </a:p>
          <a:p>
            <a:pPr algn="just">
              <a:lnSpc>
                <a:spcPts val="377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137" t="0" r="-5137"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20714" y="-4742"/>
            <a:ext cx="7967286" cy="4312855"/>
          </a:xfrm>
          <a:custGeom>
            <a:avLst/>
            <a:gdLst/>
            <a:ahLst/>
            <a:cxnLst/>
            <a:rect r="r" b="b" t="t" l="l"/>
            <a:pathLst>
              <a:path h="4312855" w="7967286">
                <a:moveTo>
                  <a:pt x="0" y="0"/>
                </a:moveTo>
                <a:lnTo>
                  <a:pt x="7967286" y="0"/>
                </a:lnTo>
                <a:lnTo>
                  <a:pt x="7967286" y="4312855"/>
                </a:lnTo>
                <a:lnTo>
                  <a:pt x="0" y="4312855"/>
                </a:lnTo>
                <a:lnTo>
                  <a:pt x="0" y="0"/>
                </a:lnTo>
                <a:close/>
              </a:path>
            </a:pathLst>
          </a:custGeom>
          <a:blipFill>
            <a:blip r:embed="rId2"/>
            <a:stretch>
              <a:fillRect l="-862" t="-985" r="0" b="-985"/>
            </a:stretch>
          </a:blipFill>
        </p:spPr>
      </p:sp>
      <p:grpSp>
        <p:nvGrpSpPr>
          <p:cNvPr name="Group 3" id="3"/>
          <p:cNvGrpSpPr/>
          <p:nvPr/>
        </p:nvGrpSpPr>
        <p:grpSpPr>
          <a:xfrm rot="0">
            <a:off x="-300927" y="-4742"/>
            <a:ext cx="1329627" cy="10291742"/>
            <a:chOff x="0" y="0"/>
            <a:chExt cx="350190" cy="2710582"/>
          </a:xfrm>
        </p:grpSpPr>
        <p:sp>
          <p:nvSpPr>
            <p:cNvPr name="Freeform 4" id="4"/>
            <p:cNvSpPr/>
            <p:nvPr/>
          </p:nvSpPr>
          <p:spPr>
            <a:xfrm flipH="false" flipV="false" rot="0">
              <a:off x="0" y="0"/>
              <a:ext cx="350190" cy="2710582"/>
            </a:xfrm>
            <a:custGeom>
              <a:avLst/>
              <a:gdLst/>
              <a:ahLst/>
              <a:cxnLst/>
              <a:rect r="r" b="b" t="t" l="l"/>
              <a:pathLst>
                <a:path h="2710582" w="350190">
                  <a:moveTo>
                    <a:pt x="0" y="0"/>
                  </a:moveTo>
                  <a:lnTo>
                    <a:pt x="350190" y="0"/>
                  </a:lnTo>
                  <a:lnTo>
                    <a:pt x="350190" y="2710582"/>
                  </a:lnTo>
                  <a:lnTo>
                    <a:pt x="0" y="2710582"/>
                  </a:lnTo>
                  <a:close/>
                </a:path>
              </a:pathLst>
            </a:custGeom>
            <a:solidFill>
              <a:srgbClr val="092E65"/>
            </a:solidFill>
          </p:spPr>
        </p:sp>
        <p:sp>
          <p:nvSpPr>
            <p:cNvPr name="TextBox 5" id="5"/>
            <p:cNvSpPr txBox="true"/>
            <p:nvPr/>
          </p:nvSpPr>
          <p:spPr>
            <a:xfrm>
              <a:off x="0" y="-47625"/>
              <a:ext cx="350190" cy="2758207"/>
            </a:xfrm>
            <a:prstGeom prst="rect">
              <a:avLst/>
            </a:prstGeom>
          </p:spPr>
          <p:txBody>
            <a:bodyPr anchor="ctr" rtlCol="false" tIns="50800" lIns="50800" bIns="50800" rIns="50800"/>
            <a:lstStyle/>
            <a:p>
              <a:pPr algn="ctr">
                <a:lnSpc>
                  <a:spcPts val="3061"/>
                </a:lnSpc>
              </a:pPr>
            </a:p>
          </p:txBody>
        </p:sp>
      </p:grpSp>
      <p:sp>
        <p:nvSpPr>
          <p:cNvPr name="AutoShape 6" id="6"/>
          <p:cNvSpPr/>
          <p:nvPr/>
        </p:nvSpPr>
        <p:spPr>
          <a:xfrm rot="0">
            <a:off x="14106058" y="4326741"/>
            <a:ext cx="3005228" cy="0"/>
          </a:xfrm>
          <a:prstGeom prst="line">
            <a:avLst/>
          </a:prstGeom>
          <a:ln cap="flat" w="28575">
            <a:solidFill>
              <a:srgbClr val="FFFFFF"/>
            </a:solidFill>
            <a:prstDash val="solid"/>
            <a:headEnd type="none" len="sm" w="sm"/>
            <a:tailEnd type="none" len="sm" w="sm"/>
          </a:ln>
        </p:spPr>
      </p:sp>
      <p:sp>
        <p:nvSpPr>
          <p:cNvPr name="Freeform 7" id="7"/>
          <p:cNvSpPr/>
          <p:nvPr/>
        </p:nvSpPr>
        <p:spPr>
          <a:xfrm flipH="false" flipV="false" rot="0">
            <a:off x="10029306" y="0"/>
            <a:ext cx="8258694" cy="4512708"/>
          </a:xfrm>
          <a:custGeom>
            <a:avLst/>
            <a:gdLst/>
            <a:ahLst/>
            <a:cxnLst/>
            <a:rect r="r" b="b" t="t" l="l"/>
            <a:pathLst>
              <a:path h="4512708" w="8258694">
                <a:moveTo>
                  <a:pt x="0" y="0"/>
                </a:moveTo>
                <a:lnTo>
                  <a:pt x="8258694" y="0"/>
                </a:lnTo>
                <a:lnTo>
                  <a:pt x="8258694" y="4512708"/>
                </a:lnTo>
                <a:lnTo>
                  <a:pt x="0" y="4512708"/>
                </a:lnTo>
                <a:lnTo>
                  <a:pt x="0" y="0"/>
                </a:lnTo>
                <a:close/>
              </a:path>
            </a:pathLst>
          </a:custGeom>
          <a:blipFill>
            <a:blip r:embed="rId3"/>
            <a:stretch>
              <a:fillRect l="-3666" t="0" r="-3666" b="0"/>
            </a:stretch>
          </a:blipFill>
        </p:spPr>
      </p:sp>
      <p:sp>
        <p:nvSpPr>
          <p:cNvPr name="TextBox 8" id="8"/>
          <p:cNvSpPr txBox="true"/>
          <p:nvPr/>
        </p:nvSpPr>
        <p:spPr>
          <a:xfrm rot="0">
            <a:off x="726946" y="4833278"/>
            <a:ext cx="4933436" cy="6424930"/>
          </a:xfrm>
          <a:prstGeom prst="rect">
            <a:avLst/>
          </a:prstGeom>
        </p:spPr>
        <p:txBody>
          <a:bodyPr anchor="t" rtlCol="false" tIns="0" lIns="0" bIns="0" rIns="0">
            <a:spAutoFit/>
          </a:bodyPr>
          <a:lstStyle/>
          <a:p>
            <a:pPr algn="ctr">
              <a:lnSpc>
                <a:spcPts val="3920"/>
              </a:lnSpc>
            </a:pPr>
            <a:r>
              <a:rPr lang="en-US" sz="2800">
                <a:solidFill>
                  <a:srgbClr val="000000"/>
                </a:solidFill>
                <a:latin typeface="HK Grotesk Bold"/>
                <a:ea typeface="HK Grotesk Bold"/>
                <a:cs typeface="HK Grotesk Bold"/>
                <a:sym typeface="HK Grotesk Bold"/>
              </a:rPr>
              <a:t>Genre Preferences</a:t>
            </a:r>
          </a:p>
          <a:p>
            <a:pPr algn="ctr">
              <a:lnSpc>
                <a:spcPts val="3920"/>
              </a:lnSpc>
            </a:pPr>
          </a:p>
          <a:p>
            <a:pPr algn="ctr">
              <a:lnSpc>
                <a:spcPts val="3920"/>
              </a:lnSpc>
            </a:pPr>
            <a:r>
              <a:rPr lang="en-US" sz="2800">
                <a:solidFill>
                  <a:srgbClr val="000000"/>
                </a:solidFill>
                <a:latin typeface="HK Grotesk Light"/>
                <a:ea typeface="HK Grotesk Light"/>
                <a:cs typeface="HK Grotesk Light"/>
                <a:sym typeface="HK Grotesk Light"/>
              </a:rPr>
              <a:t>Audience preferences have evolved over time, with certain genres like Action, Comedy, and Drama consistently maintaining strong appeal, while others, such as Animation and Science Fiction, have experienced fluctuating popularity.</a:t>
            </a:r>
          </a:p>
          <a:p>
            <a:pPr algn="ctr">
              <a:lnSpc>
                <a:spcPts val="3920"/>
              </a:lnSpc>
            </a:pPr>
          </a:p>
          <a:p>
            <a:pPr algn="ctr">
              <a:lnSpc>
                <a:spcPts val="3920"/>
              </a:lnSpc>
            </a:pPr>
          </a:p>
        </p:txBody>
      </p:sp>
      <p:sp>
        <p:nvSpPr>
          <p:cNvPr name="TextBox 9" id="9"/>
          <p:cNvSpPr txBox="true"/>
          <p:nvPr/>
        </p:nvSpPr>
        <p:spPr>
          <a:xfrm rot="0">
            <a:off x="6210899" y="4852670"/>
            <a:ext cx="5302055" cy="6424930"/>
          </a:xfrm>
          <a:prstGeom prst="rect">
            <a:avLst/>
          </a:prstGeom>
        </p:spPr>
        <p:txBody>
          <a:bodyPr anchor="t" rtlCol="false" tIns="0" lIns="0" bIns="0" rIns="0">
            <a:spAutoFit/>
          </a:bodyPr>
          <a:lstStyle/>
          <a:p>
            <a:pPr algn="ctr">
              <a:lnSpc>
                <a:spcPts val="3919"/>
              </a:lnSpc>
            </a:pPr>
            <a:r>
              <a:rPr lang="en-US" sz="2799">
                <a:solidFill>
                  <a:srgbClr val="051D40"/>
                </a:solidFill>
                <a:latin typeface="HK Grotesk Bold"/>
                <a:ea typeface="HK Grotesk Bold"/>
                <a:cs typeface="HK Grotesk Bold"/>
                <a:sym typeface="HK Grotesk Bold"/>
              </a:rPr>
              <a:t>Popularity Drivers</a:t>
            </a:r>
          </a:p>
          <a:p>
            <a:pPr algn="ctr">
              <a:lnSpc>
                <a:spcPts val="3919"/>
              </a:lnSpc>
            </a:pPr>
          </a:p>
          <a:p>
            <a:pPr algn="ctr">
              <a:lnSpc>
                <a:spcPts val="3919"/>
              </a:lnSpc>
            </a:pPr>
            <a:r>
              <a:rPr lang="en-US" sz="2799">
                <a:solidFill>
                  <a:srgbClr val="000000"/>
                </a:solidFill>
                <a:latin typeface="HK Grotesk"/>
                <a:ea typeface="HK Grotesk"/>
                <a:cs typeface="HK Grotesk"/>
                <a:sym typeface="HK Grotesk"/>
              </a:rPr>
              <a:t>The analysis reveals that a combination of factors, including budget, production quality, and marketing strategies, can influence a movie's popularity and audience engagement, as measured by metrics like vote counts and average ratings.</a:t>
            </a:r>
          </a:p>
          <a:p>
            <a:pPr algn="ctr">
              <a:lnSpc>
                <a:spcPts val="3919"/>
              </a:lnSpc>
            </a:pPr>
          </a:p>
          <a:p>
            <a:pPr algn="ctr">
              <a:lnSpc>
                <a:spcPts val="3919"/>
              </a:lnSpc>
            </a:pPr>
          </a:p>
          <a:p>
            <a:pPr algn="ctr">
              <a:lnSpc>
                <a:spcPts val="3919"/>
              </a:lnSpc>
            </a:pPr>
          </a:p>
        </p:txBody>
      </p:sp>
      <p:sp>
        <p:nvSpPr>
          <p:cNvPr name="TextBox 10" id="10"/>
          <p:cNvSpPr txBox="true"/>
          <p:nvPr/>
        </p:nvSpPr>
        <p:spPr>
          <a:xfrm rot="0">
            <a:off x="12332103" y="4852670"/>
            <a:ext cx="5955897" cy="6424930"/>
          </a:xfrm>
          <a:prstGeom prst="rect">
            <a:avLst/>
          </a:prstGeom>
        </p:spPr>
        <p:txBody>
          <a:bodyPr anchor="t" rtlCol="false" tIns="0" lIns="0" bIns="0" rIns="0">
            <a:spAutoFit/>
          </a:bodyPr>
          <a:lstStyle/>
          <a:p>
            <a:pPr algn="ctr">
              <a:lnSpc>
                <a:spcPts val="3919"/>
              </a:lnSpc>
            </a:pPr>
            <a:r>
              <a:rPr lang="en-US" sz="2799">
                <a:solidFill>
                  <a:srgbClr val="051D40"/>
                </a:solidFill>
                <a:latin typeface="HK Grotesk Bold"/>
                <a:ea typeface="HK Grotesk Bold"/>
                <a:cs typeface="HK Grotesk Bold"/>
                <a:sym typeface="HK Grotesk Bold"/>
              </a:rPr>
              <a:t>Evolving Trends</a:t>
            </a:r>
          </a:p>
          <a:p>
            <a:pPr algn="ctr">
              <a:lnSpc>
                <a:spcPts val="3919"/>
              </a:lnSpc>
            </a:pPr>
          </a:p>
          <a:p>
            <a:pPr algn="ctr">
              <a:lnSpc>
                <a:spcPts val="3919"/>
              </a:lnSpc>
            </a:pPr>
            <a:r>
              <a:rPr lang="en-US" sz="2799">
                <a:solidFill>
                  <a:srgbClr val="000000"/>
                </a:solidFill>
                <a:latin typeface="HK Grotesk Light"/>
                <a:ea typeface="HK Grotesk Light"/>
                <a:cs typeface="HK Grotesk Light"/>
                <a:sym typeface="HK Grotesk Light"/>
              </a:rPr>
              <a:t>The analysis reveals a growing trend of movie adaptations based on novels, with production companies like Walt Disney Pictures and Orion Pictures leading the charge in this genre. Movie industry is becoming increasingly globalized, with production companies expanding their reach and targeting diverse international markets</a:t>
            </a:r>
          </a:p>
          <a:p>
            <a:pPr algn="ctr">
              <a:lnSpc>
                <a:spcPts val="3919"/>
              </a:lnSpc>
            </a:pPr>
          </a:p>
          <a:p>
            <a:pPr algn="ctr">
              <a:lnSpc>
                <a:spcPts val="3919"/>
              </a:lnSpc>
            </a:pPr>
          </a:p>
        </p:txBody>
      </p:sp>
      <p:sp>
        <p:nvSpPr>
          <p:cNvPr name="TextBox 11" id="11"/>
          <p:cNvSpPr txBox="true"/>
          <p:nvPr/>
        </p:nvSpPr>
        <p:spPr>
          <a:xfrm rot="0">
            <a:off x="1105777" y="1693471"/>
            <a:ext cx="8575810" cy="1135291"/>
          </a:xfrm>
          <a:prstGeom prst="rect">
            <a:avLst/>
          </a:prstGeom>
        </p:spPr>
        <p:txBody>
          <a:bodyPr anchor="t" rtlCol="false" tIns="0" lIns="0" bIns="0" rIns="0">
            <a:spAutoFit/>
          </a:bodyPr>
          <a:lstStyle/>
          <a:p>
            <a:pPr algn="l">
              <a:lnSpc>
                <a:spcPts val="2951"/>
              </a:lnSpc>
            </a:pPr>
            <a:r>
              <a:rPr lang="en-US" sz="2658">
                <a:solidFill>
                  <a:srgbClr val="000000"/>
                </a:solidFill>
                <a:latin typeface="HK Grotesk Bold"/>
                <a:ea typeface="HK Grotesk Bold"/>
                <a:cs typeface="HK Grotesk Bold"/>
                <a:sym typeface="HK Grotesk Bold"/>
              </a:rPr>
              <a:t>EXPLORING THEMATIC KEYWORDS AND THEIR INFLUENCE ON PRODUCTION COMPANIES OVER TIME</a:t>
            </a:r>
          </a:p>
          <a:p>
            <a:pPr algn="l">
              <a:lnSpc>
                <a:spcPts val="2951"/>
              </a:lnSpc>
            </a:pPr>
          </a:p>
        </p:txBody>
      </p:sp>
      <p:grpSp>
        <p:nvGrpSpPr>
          <p:cNvPr name="Group 12" id="12"/>
          <p:cNvGrpSpPr/>
          <p:nvPr/>
        </p:nvGrpSpPr>
        <p:grpSpPr>
          <a:xfrm rot="0">
            <a:off x="658645" y="4909820"/>
            <a:ext cx="5001738" cy="5500208"/>
            <a:chOff x="0" y="0"/>
            <a:chExt cx="1317330" cy="1448615"/>
          </a:xfrm>
        </p:grpSpPr>
        <p:sp>
          <p:nvSpPr>
            <p:cNvPr name="Freeform 13" id="13"/>
            <p:cNvSpPr/>
            <p:nvPr/>
          </p:nvSpPr>
          <p:spPr>
            <a:xfrm flipH="false" flipV="false" rot="0">
              <a:off x="0" y="0"/>
              <a:ext cx="1317330" cy="1448615"/>
            </a:xfrm>
            <a:custGeom>
              <a:avLst/>
              <a:gdLst/>
              <a:ahLst/>
              <a:cxnLst/>
              <a:rect r="r" b="b" t="t" l="l"/>
              <a:pathLst>
                <a:path h="1448615" w="1317330">
                  <a:moveTo>
                    <a:pt x="0" y="0"/>
                  </a:moveTo>
                  <a:lnTo>
                    <a:pt x="1317330" y="0"/>
                  </a:lnTo>
                  <a:lnTo>
                    <a:pt x="1317330" y="1448615"/>
                  </a:lnTo>
                  <a:lnTo>
                    <a:pt x="0" y="1448615"/>
                  </a:lnTo>
                  <a:close/>
                </a:path>
              </a:pathLst>
            </a:custGeom>
            <a:solidFill>
              <a:srgbClr val="092E65">
                <a:alpha val="18824"/>
              </a:srgbClr>
            </a:solidFill>
            <a:ln w="9525" cap="sq">
              <a:solidFill>
                <a:srgbClr val="092E65">
                  <a:alpha val="18824"/>
                </a:srgbClr>
              </a:solidFill>
              <a:prstDash val="solid"/>
              <a:miter/>
            </a:ln>
          </p:spPr>
        </p:sp>
        <p:sp>
          <p:nvSpPr>
            <p:cNvPr name="TextBox 14" id="14"/>
            <p:cNvSpPr txBox="true"/>
            <p:nvPr/>
          </p:nvSpPr>
          <p:spPr>
            <a:xfrm>
              <a:off x="0" y="-38100"/>
              <a:ext cx="1317330" cy="1486715"/>
            </a:xfrm>
            <a:prstGeom prst="rect">
              <a:avLst/>
            </a:prstGeom>
          </p:spPr>
          <p:txBody>
            <a:bodyPr anchor="ctr" rtlCol="false" tIns="50800" lIns="50800" bIns="50800" rIns="50800"/>
            <a:lstStyle/>
            <a:p>
              <a:pPr algn="ctr">
                <a:lnSpc>
                  <a:spcPts val="2100"/>
                </a:lnSpc>
              </a:pPr>
            </a:p>
          </p:txBody>
        </p:sp>
      </p:grpSp>
      <p:grpSp>
        <p:nvGrpSpPr>
          <p:cNvPr name="Group 15" id="15"/>
          <p:cNvGrpSpPr/>
          <p:nvPr/>
        </p:nvGrpSpPr>
        <p:grpSpPr>
          <a:xfrm rot="0">
            <a:off x="6210899" y="4909820"/>
            <a:ext cx="5432037" cy="5396572"/>
            <a:chOff x="0" y="0"/>
            <a:chExt cx="1430660" cy="1421319"/>
          </a:xfrm>
        </p:grpSpPr>
        <p:sp>
          <p:nvSpPr>
            <p:cNvPr name="Freeform 16" id="16"/>
            <p:cNvSpPr/>
            <p:nvPr/>
          </p:nvSpPr>
          <p:spPr>
            <a:xfrm flipH="false" flipV="false" rot="0">
              <a:off x="0" y="0"/>
              <a:ext cx="1430660" cy="1421319"/>
            </a:xfrm>
            <a:custGeom>
              <a:avLst/>
              <a:gdLst/>
              <a:ahLst/>
              <a:cxnLst/>
              <a:rect r="r" b="b" t="t" l="l"/>
              <a:pathLst>
                <a:path h="1421319" w="1430660">
                  <a:moveTo>
                    <a:pt x="0" y="0"/>
                  </a:moveTo>
                  <a:lnTo>
                    <a:pt x="1430660" y="0"/>
                  </a:lnTo>
                  <a:lnTo>
                    <a:pt x="1430660" y="1421319"/>
                  </a:lnTo>
                  <a:lnTo>
                    <a:pt x="0" y="1421319"/>
                  </a:lnTo>
                  <a:close/>
                </a:path>
              </a:pathLst>
            </a:custGeom>
            <a:solidFill>
              <a:srgbClr val="092E65">
                <a:alpha val="18824"/>
              </a:srgbClr>
            </a:solidFill>
            <a:ln w="9525" cap="sq">
              <a:solidFill>
                <a:srgbClr val="2A2E3A">
                  <a:alpha val="18824"/>
                </a:srgbClr>
              </a:solidFill>
              <a:prstDash val="solid"/>
              <a:miter/>
            </a:ln>
          </p:spPr>
        </p:sp>
        <p:sp>
          <p:nvSpPr>
            <p:cNvPr name="TextBox 17" id="17"/>
            <p:cNvSpPr txBox="true"/>
            <p:nvPr/>
          </p:nvSpPr>
          <p:spPr>
            <a:xfrm>
              <a:off x="0" y="-38100"/>
              <a:ext cx="1430660" cy="1459419"/>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12332103" y="4890428"/>
            <a:ext cx="5955897" cy="5396572"/>
            <a:chOff x="0" y="0"/>
            <a:chExt cx="1568631" cy="1421319"/>
          </a:xfrm>
        </p:grpSpPr>
        <p:sp>
          <p:nvSpPr>
            <p:cNvPr name="Freeform 19" id="19"/>
            <p:cNvSpPr/>
            <p:nvPr/>
          </p:nvSpPr>
          <p:spPr>
            <a:xfrm flipH="false" flipV="false" rot="0">
              <a:off x="0" y="0"/>
              <a:ext cx="1568631" cy="1421319"/>
            </a:xfrm>
            <a:custGeom>
              <a:avLst/>
              <a:gdLst/>
              <a:ahLst/>
              <a:cxnLst/>
              <a:rect r="r" b="b" t="t" l="l"/>
              <a:pathLst>
                <a:path h="1421319" w="1568631">
                  <a:moveTo>
                    <a:pt x="0" y="0"/>
                  </a:moveTo>
                  <a:lnTo>
                    <a:pt x="1568631" y="0"/>
                  </a:lnTo>
                  <a:lnTo>
                    <a:pt x="1568631" y="1421319"/>
                  </a:lnTo>
                  <a:lnTo>
                    <a:pt x="0" y="1421319"/>
                  </a:lnTo>
                  <a:close/>
                </a:path>
              </a:pathLst>
            </a:custGeom>
            <a:solidFill>
              <a:srgbClr val="092E65">
                <a:alpha val="18824"/>
              </a:srgbClr>
            </a:solidFill>
            <a:ln w="9525" cap="sq">
              <a:solidFill>
                <a:srgbClr val="2A2E3A">
                  <a:alpha val="18824"/>
                </a:srgbClr>
              </a:solidFill>
              <a:prstDash val="solid"/>
              <a:miter/>
            </a:ln>
          </p:spPr>
        </p:sp>
        <p:sp>
          <p:nvSpPr>
            <p:cNvPr name="TextBox 20" id="20"/>
            <p:cNvSpPr txBox="true"/>
            <p:nvPr/>
          </p:nvSpPr>
          <p:spPr>
            <a:xfrm>
              <a:off x="0" y="-38100"/>
              <a:ext cx="1568631" cy="1459419"/>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8" r="0" b="-9218"/>
            </a:stretch>
          </a:blipFill>
        </p:spPr>
      </p:sp>
      <p:sp>
        <p:nvSpPr>
          <p:cNvPr name="Freeform 3" id="3"/>
          <p:cNvSpPr/>
          <p:nvPr/>
        </p:nvSpPr>
        <p:spPr>
          <a:xfrm flipH="false" flipV="false" rot="0">
            <a:off x="-3164857" y="4941963"/>
            <a:ext cx="9379701" cy="9274179"/>
          </a:xfrm>
          <a:custGeom>
            <a:avLst/>
            <a:gdLst/>
            <a:ahLst/>
            <a:cxnLst/>
            <a:rect r="r" b="b" t="t" l="l"/>
            <a:pathLst>
              <a:path h="9274179" w="9379701">
                <a:moveTo>
                  <a:pt x="0" y="0"/>
                </a:moveTo>
                <a:lnTo>
                  <a:pt x="9379701" y="0"/>
                </a:lnTo>
                <a:lnTo>
                  <a:pt x="9379701" y="9274178"/>
                </a:lnTo>
                <a:lnTo>
                  <a:pt x="0" y="9274178"/>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3860225">
            <a:off x="5812801" y="-3273677"/>
            <a:ext cx="5813961" cy="5748554"/>
          </a:xfrm>
          <a:custGeom>
            <a:avLst/>
            <a:gdLst/>
            <a:ahLst/>
            <a:cxnLst/>
            <a:rect r="r" b="b" t="t" l="l"/>
            <a:pathLst>
              <a:path h="5748554" w="5813961">
                <a:moveTo>
                  <a:pt x="0" y="0"/>
                </a:moveTo>
                <a:lnTo>
                  <a:pt x="5813962" y="0"/>
                </a:lnTo>
                <a:lnTo>
                  <a:pt x="5813962" y="5748555"/>
                </a:lnTo>
                <a:lnTo>
                  <a:pt x="0" y="5748555"/>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8867305" y="0"/>
            <a:ext cx="9420695" cy="10287000"/>
          </a:xfrm>
          <a:custGeom>
            <a:avLst/>
            <a:gdLst/>
            <a:ahLst/>
            <a:cxnLst/>
            <a:rect r="r" b="b" t="t" l="l"/>
            <a:pathLst>
              <a:path h="10287000" w="9420695">
                <a:moveTo>
                  <a:pt x="0" y="0"/>
                </a:moveTo>
                <a:lnTo>
                  <a:pt x="9420695" y="0"/>
                </a:lnTo>
                <a:lnTo>
                  <a:pt x="9420695" y="10287000"/>
                </a:lnTo>
                <a:lnTo>
                  <a:pt x="0" y="10287000"/>
                </a:lnTo>
                <a:lnTo>
                  <a:pt x="0" y="0"/>
                </a:lnTo>
                <a:close/>
              </a:path>
            </a:pathLst>
          </a:custGeom>
          <a:blipFill>
            <a:blip r:embed="rId5"/>
            <a:stretch>
              <a:fillRect l="-18610" t="0" r="-16350" b="0"/>
            </a:stretch>
          </a:blipFill>
        </p:spPr>
      </p:sp>
      <p:grpSp>
        <p:nvGrpSpPr>
          <p:cNvPr name="Group 6" id="6"/>
          <p:cNvGrpSpPr/>
          <p:nvPr/>
        </p:nvGrpSpPr>
        <p:grpSpPr>
          <a:xfrm rot="0">
            <a:off x="1241650" y="2849489"/>
            <a:ext cx="9355079" cy="1806724"/>
            <a:chOff x="0" y="0"/>
            <a:chExt cx="3177177" cy="613601"/>
          </a:xfrm>
        </p:grpSpPr>
        <p:sp>
          <p:nvSpPr>
            <p:cNvPr name="Freeform 7" id="7"/>
            <p:cNvSpPr/>
            <p:nvPr/>
          </p:nvSpPr>
          <p:spPr>
            <a:xfrm flipH="false" flipV="false" rot="0">
              <a:off x="0" y="0"/>
              <a:ext cx="3177177" cy="613601"/>
            </a:xfrm>
            <a:custGeom>
              <a:avLst/>
              <a:gdLst/>
              <a:ahLst/>
              <a:cxnLst/>
              <a:rect r="r" b="b" t="t" l="l"/>
              <a:pathLst>
                <a:path h="613601" w="3177177">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name="TextBox 8" id="8"/>
            <p:cNvSpPr txBox="true"/>
            <p:nvPr/>
          </p:nvSpPr>
          <p:spPr>
            <a:xfrm>
              <a:off x="0" y="-38100"/>
              <a:ext cx="3177177" cy="65170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06793" y="2984884"/>
            <a:ext cx="1205346" cy="1139467"/>
            <a:chOff x="0" y="0"/>
            <a:chExt cx="459054" cy="433964"/>
          </a:xfrm>
        </p:grpSpPr>
        <p:sp>
          <p:nvSpPr>
            <p:cNvPr name="Freeform 10" id="10"/>
            <p:cNvSpPr/>
            <p:nvPr/>
          </p:nvSpPr>
          <p:spPr>
            <a:xfrm flipH="false" flipV="false" rot="0">
              <a:off x="0" y="0"/>
              <a:ext cx="459054" cy="433964"/>
            </a:xfrm>
            <a:custGeom>
              <a:avLst/>
              <a:gdLst/>
              <a:ahLst/>
              <a:cxnLst/>
              <a:rect r="r" b="b" t="t" l="l"/>
              <a:pathLst>
                <a:path h="433964" w="45905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sp>
        <p:sp>
          <p:nvSpPr>
            <p:cNvPr name="TextBox 11" id="11"/>
            <p:cNvSpPr txBox="true"/>
            <p:nvPr/>
          </p:nvSpPr>
          <p:spPr>
            <a:xfrm>
              <a:off x="0" y="-38100"/>
              <a:ext cx="459054" cy="472064"/>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567211" y="3105622"/>
            <a:ext cx="884510" cy="895913"/>
          </a:xfrm>
          <a:custGeom>
            <a:avLst/>
            <a:gdLst/>
            <a:ahLst/>
            <a:cxnLst/>
            <a:rect r="r" b="b" t="t" l="l"/>
            <a:pathLst>
              <a:path h="895913" w="884510">
                <a:moveTo>
                  <a:pt x="0" y="0"/>
                </a:moveTo>
                <a:lnTo>
                  <a:pt x="884510" y="0"/>
                </a:lnTo>
                <a:lnTo>
                  <a:pt x="884510" y="895913"/>
                </a:lnTo>
                <a:lnTo>
                  <a:pt x="0" y="8959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3" id="13"/>
          <p:cNvGrpSpPr/>
          <p:nvPr/>
        </p:nvGrpSpPr>
        <p:grpSpPr>
          <a:xfrm rot="0">
            <a:off x="1241650" y="4799088"/>
            <a:ext cx="9355079" cy="1806724"/>
            <a:chOff x="0" y="0"/>
            <a:chExt cx="3177177" cy="613601"/>
          </a:xfrm>
        </p:grpSpPr>
        <p:sp>
          <p:nvSpPr>
            <p:cNvPr name="Freeform 14" id="14"/>
            <p:cNvSpPr/>
            <p:nvPr/>
          </p:nvSpPr>
          <p:spPr>
            <a:xfrm flipH="false" flipV="false" rot="0">
              <a:off x="0" y="0"/>
              <a:ext cx="3177177" cy="613601"/>
            </a:xfrm>
            <a:custGeom>
              <a:avLst/>
              <a:gdLst/>
              <a:ahLst/>
              <a:cxnLst/>
              <a:rect r="r" b="b" t="t" l="l"/>
              <a:pathLst>
                <a:path h="613601" w="3177177">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name="TextBox 15" id="15"/>
            <p:cNvSpPr txBox="true"/>
            <p:nvPr/>
          </p:nvSpPr>
          <p:spPr>
            <a:xfrm>
              <a:off x="0" y="-38100"/>
              <a:ext cx="3177177" cy="651701"/>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241650" y="6748686"/>
            <a:ext cx="9355079" cy="1806724"/>
            <a:chOff x="0" y="0"/>
            <a:chExt cx="3177177" cy="613601"/>
          </a:xfrm>
        </p:grpSpPr>
        <p:sp>
          <p:nvSpPr>
            <p:cNvPr name="Freeform 17" id="17"/>
            <p:cNvSpPr/>
            <p:nvPr/>
          </p:nvSpPr>
          <p:spPr>
            <a:xfrm flipH="false" flipV="false" rot="0">
              <a:off x="0" y="0"/>
              <a:ext cx="3177177" cy="613601"/>
            </a:xfrm>
            <a:custGeom>
              <a:avLst/>
              <a:gdLst/>
              <a:ahLst/>
              <a:cxnLst/>
              <a:rect r="r" b="b" t="t" l="l"/>
              <a:pathLst>
                <a:path h="613601" w="3177177">
                  <a:moveTo>
                    <a:pt x="9103" y="0"/>
                  </a:moveTo>
                  <a:lnTo>
                    <a:pt x="3168074" y="0"/>
                  </a:lnTo>
                  <a:cubicBezTo>
                    <a:pt x="3170488" y="0"/>
                    <a:pt x="3172804" y="959"/>
                    <a:pt x="3174511" y="2666"/>
                  </a:cubicBezTo>
                  <a:cubicBezTo>
                    <a:pt x="3176218" y="4373"/>
                    <a:pt x="3177177" y="6689"/>
                    <a:pt x="3177177" y="9103"/>
                  </a:cubicBezTo>
                  <a:lnTo>
                    <a:pt x="3177177" y="604497"/>
                  </a:lnTo>
                  <a:cubicBezTo>
                    <a:pt x="3177177" y="609525"/>
                    <a:pt x="3173101" y="613601"/>
                    <a:pt x="3168074" y="613601"/>
                  </a:cubicBezTo>
                  <a:lnTo>
                    <a:pt x="9103" y="613601"/>
                  </a:lnTo>
                  <a:cubicBezTo>
                    <a:pt x="6689" y="613601"/>
                    <a:pt x="4373" y="612641"/>
                    <a:pt x="2666" y="610934"/>
                  </a:cubicBezTo>
                  <a:cubicBezTo>
                    <a:pt x="959" y="609227"/>
                    <a:pt x="0" y="606912"/>
                    <a:pt x="0" y="604497"/>
                  </a:cubicBezTo>
                  <a:lnTo>
                    <a:pt x="0" y="9103"/>
                  </a:lnTo>
                  <a:cubicBezTo>
                    <a:pt x="0" y="4076"/>
                    <a:pt x="4076" y="0"/>
                    <a:pt x="9103" y="0"/>
                  </a:cubicBezTo>
                  <a:close/>
                </a:path>
              </a:pathLst>
            </a:custGeom>
            <a:solidFill>
              <a:srgbClr val="F2F4F5"/>
            </a:solidFill>
          </p:spPr>
        </p:sp>
        <p:sp>
          <p:nvSpPr>
            <p:cNvPr name="TextBox 18" id="18"/>
            <p:cNvSpPr txBox="true"/>
            <p:nvPr/>
          </p:nvSpPr>
          <p:spPr>
            <a:xfrm>
              <a:off x="0" y="-38100"/>
              <a:ext cx="3177177" cy="651701"/>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406793" y="6884081"/>
            <a:ext cx="1205346" cy="1139467"/>
            <a:chOff x="0" y="0"/>
            <a:chExt cx="459054" cy="433964"/>
          </a:xfrm>
        </p:grpSpPr>
        <p:sp>
          <p:nvSpPr>
            <p:cNvPr name="Freeform 20" id="20"/>
            <p:cNvSpPr/>
            <p:nvPr/>
          </p:nvSpPr>
          <p:spPr>
            <a:xfrm flipH="false" flipV="false" rot="0">
              <a:off x="0" y="0"/>
              <a:ext cx="459054" cy="433964"/>
            </a:xfrm>
            <a:custGeom>
              <a:avLst/>
              <a:gdLst/>
              <a:ahLst/>
              <a:cxnLst/>
              <a:rect r="r" b="b" t="t" l="l"/>
              <a:pathLst>
                <a:path h="433964" w="45905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sp>
        <p:sp>
          <p:nvSpPr>
            <p:cNvPr name="TextBox 21" id="21"/>
            <p:cNvSpPr txBox="true"/>
            <p:nvPr/>
          </p:nvSpPr>
          <p:spPr>
            <a:xfrm>
              <a:off x="0" y="-38100"/>
              <a:ext cx="459054" cy="472064"/>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567211" y="6983334"/>
            <a:ext cx="940961" cy="940961"/>
          </a:xfrm>
          <a:custGeom>
            <a:avLst/>
            <a:gdLst/>
            <a:ahLst/>
            <a:cxnLst/>
            <a:rect r="r" b="b" t="t" l="l"/>
            <a:pathLst>
              <a:path h="940961" w="940961">
                <a:moveTo>
                  <a:pt x="0" y="0"/>
                </a:moveTo>
                <a:lnTo>
                  <a:pt x="940961" y="0"/>
                </a:lnTo>
                <a:lnTo>
                  <a:pt x="940961" y="940961"/>
                </a:lnTo>
                <a:lnTo>
                  <a:pt x="0" y="9409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3" id="23"/>
          <p:cNvSpPr/>
          <p:nvPr/>
        </p:nvSpPr>
        <p:spPr>
          <a:xfrm flipH="false" flipV="false" rot="0">
            <a:off x="1457393" y="5122151"/>
            <a:ext cx="1160596" cy="1160596"/>
          </a:xfrm>
          <a:custGeom>
            <a:avLst/>
            <a:gdLst/>
            <a:ahLst/>
            <a:cxnLst/>
            <a:rect r="r" b="b" t="t" l="l"/>
            <a:pathLst>
              <a:path h="1160596" w="1160596">
                <a:moveTo>
                  <a:pt x="0" y="0"/>
                </a:moveTo>
                <a:lnTo>
                  <a:pt x="1160596" y="0"/>
                </a:lnTo>
                <a:lnTo>
                  <a:pt x="1160596" y="1160596"/>
                </a:lnTo>
                <a:lnTo>
                  <a:pt x="0" y="1160596"/>
                </a:lnTo>
                <a:lnTo>
                  <a:pt x="0" y="0"/>
                </a:lnTo>
                <a:close/>
              </a:path>
            </a:pathLst>
          </a:custGeom>
          <a:blipFill>
            <a:blip r:embed="rId10"/>
            <a:stretch>
              <a:fillRect l="0" t="0" r="0" b="0"/>
            </a:stretch>
          </a:blipFill>
        </p:spPr>
      </p:sp>
      <p:sp>
        <p:nvSpPr>
          <p:cNvPr name="TextBox 24" id="24"/>
          <p:cNvSpPr txBox="true"/>
          <p:nvPr/>
        </p:nvSpPr>
        <p:spPr>
          <a:xfrm rot="0">
            <a:off x="2836596" y="3229296"/>
            <a:ext cx="7760133" cy="1647064"/>
          </a:xfrm>
          <a:prstGeom prst="rect">
            <a:avLst/>
          </a:prstGeom>
        </p:spPr>
        <p:txBody>
          <a:bodyPr anchor="t" rtlCol="false" tIns="0" lIns="0" bIns="0" rIns="0">
            <a:spAutoFit/>
          </a:bodyPr>
          <a:lstStyle/>
          <a:p>
            <a:pPr algn="l">
              <a:lnSpc>
                <a:spcPts val="2634"/>
              </a:lnSpc>
            </a:pPr>
            <a:r>
              <a:rPr lang="en-US" sz="1881" spc="133">
                <a:solidFill>
                  <a:srgbClr val="191919"/>
                </a:solidFill>
                <a:latin typeface="Glacial Indifference"/>
                <a:ea typeface="Glacial Indifference"/>
                <a:cs typeface="Glacial Indifference"/>
                <a:sym typeface="Glacial Indifference"/>
              </a:rPr>
              <a:t>Highlights the importance of adaptability in the ever-evolving movie industry, as production companies must continuously evolve their strategies to cater to changing audience preferences and market trends.</a:t>
            </a:r>
          </a:p>
          <a:p>
            <a:pPr algn="l">
              <a:lnSpc>
                <a:spcPts val="2634"/>
              </a:lnSpc>
              <a:spcBef>
                <a:spcPct val="0"/>
              </a:spcBef>
            </a:pPr>
          </a:p>
        </p:txBody>
      </p:sp>
      <p:sp>
        <p:nvSpPr>
          <p:cNvPr name="TextBox 25" id="25"/>
          <p:cNvSpPr txBox="true"/>
          <p:nvPr/>
        </p:nvSpPr>
        <p:spPr>
          <a:xfrm rot="0">
            <a:off x="2836596" y="2792339"/>
            <a:ext cx="2304852" cy="426459"/>
          </a:xfrm>
          <a:prstGeom prst="rect">
            <a:avLst/>
          </a:prstGeom>
        </p:spPr>
        <p:txBody>
          <a:bodyPr anchor="t" rtlCol="false" tIns="0" lIns="0" bIns="0" rIns="0">
            <a:spAutoFit/>
          </a:bodyPr>
          <a:lstStyle/>
          <a:p>
            <a:pPr algn="l" marL="0" indent="0" lvl="0">
              <a:lnSpc>
                <a:spcPts val="3411"/>
              </a:lnSpc>
              <a:spcBef>
                <a:spcPct val="0"/>
              </a:spcBef>
            </a:pPr>
            <a:r>
              <a:rPr lang="en-US" sz="2436" spc="158">
                <a:solidFill>
                  <a:srgbClr val="D13303"/>
                </a:solidFill>
                <a:latin typeface="Alata"/>
                <a:ea typeface="Alata"/>
                <a:cs typeface="Alata"/>
                <a:sym typeface="Alata"/>
              </a:rPr>
              <a:t>Adaptability</a:t>
            </a:r>
          </a:p>
        </p:txBody>
      </p:sp>
      <p:sp>
        <p:nvSpPr>
          <p:cNvPr name="TextBox 26" id="26"/>
          <p:cNvSpPr txBox="true"/>
          <p:nvPr/>
        </p:nvSpPr>
        <p:spPr>
          <a:xfrm rot="0">
            <a:off x="1067709" y="1050355"/>
            <a:ext cx="7799596" cy="1094283"/>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Kaushan Script"/>
                <a:ea typeface="Kaushan Script"/>
                <a:cs typeface="Kaushan Script"/>
                <a:sym typeface="Kaushan Script"/>
              </a:rPr>
              <a:t>Conclusion</a:t>
            </a:r>
          </a:p>
        </p:txBody>
      </p:sp>
      <p:sp>
        <p:nvSpPr>
          <p:cNvPr name="TextBox 27" id="27"/>
          <p:cNvSpPr txBox="true"/>
          <p:nvPr/>
        </p:nvSpPr>
        <p:spPr>
          <a:xfrm rot="0">
            <a:off x="2836596" y="5151717"/>
            <a:ext cx="7760133" cy="1647064"/>
          </a:xfrm>
          <a:prstGeom prst="rect">
            <a:avLst/>
          </a:prstGeom>
        </p:spPr>
        <p:txBody>
          <a:bodyPr anchor="t" rtlCol="false" tIns="0" lIns="0" bIns="0" rIns="0">
            <a:spAutoFit/>
          </a:bodyPr>
          <a:lstStyle/>
          <a:p>
            <a:pPr algn="l">
              <a:lnSpc>
                <a:spcPts val="2634"/>
              </a:lnSpc>
            </a:pPr>
            <a:r>
              <a:rPr lang="en-US" sz="1881" spc="133">
                <a:solidFill>
                  <a:srgbClr val="191919"/>
                </a:solidFill>
                <a:latin typeface="Glacial Indifference"/>
                <a:ea typeface="Glacial Indifference"/>
                <a:cs typeface="Glacial Indifference"/>
                <a:sym typeface="Glacial Indifference"/>
              </a:rPr>
              <a:t>The data also underscores the significance of strategic financial investments, as high-budget productions can lead to substantial returns, but only when coupled with a deep understanding of audience preferences and genre trends.</a:t>
            </a:r>
          </a:p>
          <a:p>
            <a:pPr algn="l">
              <a:lnSpc>
                <a:spcPts val="2634"/>
              </a:lnSpc>
              <a:spcBef>
                <a:spcPct val="0"/>
              </a:spcBef>
            </a:pPr>
          </a:p>
        </p:txBody>
      </p:sp>
      <p:sp>
        <p:nvSpPr>
          <p:cNvPr name="TextBox 28" id="28"/>
          <p:cNvSpPr txBox="true"/>
          <p:nvPr/>
        </p:nvSpPr>
        <p:spPr>
          <a:xfrm rot="0">
            <a:off x="2836596" y="4741938"/>
            <a:ext cx="5324901" cy="852508"/>
          </a:xfrm>
          <a:prstGeom prst="rect">
            <a:avLst/>
          </a:prstGeom>
        </p:spPr>
        <p:txBody>
          <a:bodyPr anchor="t" rtlCol="false" tIns="0" lIns="0" bIns="0" rIns="0">
            <a:spAutoFit/>
          </a:bodyPr>
          <a:lstStyle/>
          <a:p>
            <a:pPr algn="l">
              <a:lnSpc>
                <a:spcPts val="3411"/>
              </a:lnSpc>
            </a:pPr>
            <a:r>
              <a:rPr lang="en-US" sz="2436" spc="158">
                <a:solidFill>
                  <a:srgbClr val="DD3E3E"/>
                </a:solidFill>
                <a:latin typeface="Alata"/>
                <a:ea typeface="Alata"/>
                <a:cs typeface="Alata"/>
                <a:sym typeface="Alata"/>
              </a:rPr>
              <a:t>Strategic Investments</a:t>
            </a:r>
          </a:p>
          <a:p>
            <a:pPr algn="l" marL="0" indent="0" lvl="0">
              <a:lnSpc>
                <a:spcPts val="3411"/>
              </a:lnSpc>
              <a:spcBef>
                <a:spcPct val="0"/>
              </a:spcBef>
            </a:pPr>
          </a:p>
        </p:txBody>
      </p:sp>
      <p:sp>
        <p:nvSpPr>
          <p:cNvPr name="TextBox 29" id="29"/>
          <p:cNvSpPr txBox="true"/>
          <p:nvPr/>
        </p:nvSpPr>
        <p:spPr>
          <a:xfrm rot="0">
            <a:off x="2836596" y="7176204"/>
            <a:ext cx="7760133" cy="1647064"/>
          </a:xfrm>
          <a:prstGeom prst="rect">
            <a:avLst/>
          </a:prstGeom>
        </p:spPr>
        <p:txBody>
          <a:bodyPr anchor="t" rtlCol="false" tIns="0" lIns="0" bIns="0" rIns="0">
            <a:spAutoFit/>
          </a:bodyPr>
          <a:lstStyle/>
          <a:p>
            <a:pPr algn="l">
              <a:lnSpc>
                <a:spcPts val="2634"/>
              </a:lnSpc>
            </a:pPr>
            <a:r>
              <a:rPr lang="en-US" sz="1881" spc="133">
                <a:solidFill>
                  <a:srgbClr val="191919"/>
                </a:solidFill>
                <a:latin typeface="Glacial Indifference"/>
                <a:ea typeface="Glacial Indifference"/>
                <a:cs typeface="Glacial Indifference"/>
                <a:sym typeface="Glacial Indifference"/>
              </a:rPr>
              <a:t> Analysis emphasizes the crucial role of audience engagement in shaping the industry's landscape, as production companies that consistently deliver content that resonates with viewers are more likely to achieve long-term success and profitability.</a:t>
            </a:r>
          </a:p>
          <a:p>
            <a:pPr algn="l">
              <a:lnSpc>
                <a:spcPts val="2634"/>
              </a:lnSpc>
              <a:spcBef>
                <a:spcPct val="0"/>
              </a:spcBef>
            </a:pPr>
          </a:p>
        </p:txBody>
      </p:sp>
      <p:sp>
        <p:nvSpPr>
          <p:cNvPr name="TextBox 30" id="30"/>
          <p:cNvSpPr txBox="true"/>
          <p:nvPr/>
        </p:nvSpPr>
        <p:spPr>
          <a:xfrm rot="0">
            <a:off x="2836596" y="6691536"/>
            <a:ext cx="6030709" cy="426459"/>
          </a:xfrm>
          <a:prstGeom prst="rect">
            <a:avLst/>
          </a:prstGeom>
        </p:spPr>
        <p:txBody>
          <a:bodyPr anchor="t" rtlCol="false" tIns="0" lIns="0" bIns="0" rIns="0">
            <a:spAutoFit/>
          </a:bodyPr>
          <a:lstStyle/>
          <a:p>
            <a:pPr algn="l" marL="0" indent="0" lvl="0">
              <a:lnSpc>
                <a:spcPts val="3411"/>
              </a:lnSpc>
              <a:spcBef>
                <a:spcPct val="0"/>
              </a:spcBef>
            </a:pPr>
            <a:r>
              <a:rPr lang="en-US" sz="2436" spc="158">
                <a:solidFill>
                  <a:srgbClr val="DD3E3E"/>
                </a:solidFill>
                <a:latin typeface="Alata"/>
                <a:ea typeface="Alata"/>
                <a:cs typeface="Alata"/>
                <a:sym typeface="Alata"/>
              </a:rPr>
              <a:t>Audience Engagement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664214" y="0"/>
            <a:ext cx="5658816" cy="2538160"/>
            <a:chOff x="0" y="0"/>
            <a:chExt cx="7545088" cy="3384214"/>
          </a:xfrm>
        </p:grpSpPr>
        <p:sp>
          <p:nvSpPr>
            <p:cNvPr name="Freeform 3" id="3"/>
            <p:cNvSpPr/>
            <p:nvPr/>
          </p:nvSpPr>
          <p:spPr>
            <a:xfrm flipH="false" flipV="false" rot="0">
              <a:off x="0" y="0"/>
              <a:ext cx="7733665" cy="3572764"/>
            </a:xfrm>
            <a:custGeom>
              <a:avLst/>
              <a:gdLst/>
              <a:ahLst/>
              <a:cxnLst/>
              <a:rect r="r" b="b" t="t" l="l"/>
              <a:pathLst>
                <a:path h="3572764" w="7733665">
                  <a:moveTo>
                    <a:pt x="0" y="0"/>
                  </a:moveTo>
                  <a:lnTo>
                    <a:pt x="5311267" y="0"/>
                  </a:lnTo>
                  <a:lnTo>
                    <a:pt x="6880987" y="906272"/>
                  </a:lnTo>
                  <a:cubicBezTo>
                    <a:pt x="7516114" y="1272921"/>
                    <a:pt x="7733665" y="2085086"/>
                    <a:pt x="7367016" y="2720086"/>
                  </a:cubicBezTo>
                  <a:cubicBezTo>
                    <a:pt x="7000367" y="3355213"/>
                    <a:pt x="6188202" y="3572764"/>
                    <a:pt x="5553202" y="3206115"/>
                  </a:cubicBezTo>
                  <a:close/>
                </a:path>
              </a:pathLst>
            </a:custGeom>
            <a:solidFill>
              <a:srgbClr val="942613"/>
            </a:solidFill>
          </p:spPr>
        </p:sp>
      </p:grpSp>
      <p:grpSp>
        <p:nvGrpSpPr>
          <p:cNvPr name="Group 4" id="4"/>
          <p:cNvGrpSpPr/>
          <p:nvPr/>
        </p:nvGrpSpPr>
        <p:grpSpPr>
          <a:xfrm rot="0">
            <a:off x="0" y="-591004"/>
            <a:ext cx="8786678" cy="10878004"/>
            <a:chOff x="0" y="0"/>
            <a:chExt cx="11715570" cy="14504006"/>
          </a:xfrm>
        </p:grpSpPr>
        <p:sp>
          <p:nvSpPr>
            <p:cNvPr name="Freeform 5" id="5"/>
            <p:cNvSpPr/>
            <p:nvPr/>
          </p:nvSpPr>
          <p:spPr>
            <a:xfrm flipH="false" flipV="false" rot="0">
              <a:off x="0" y="-26797"/>
              <a:ext cx="12738481" cy="14530788"/>
            </a:xfrm>
            <a:custGeom>
              <a:avLst/>
              <a:gdLst/>
              <a:ahLst/>
              <a:cxnLst/>
              <a:rect r="r" b="b" t="t" l="l"/>
              <a:pathLst>
                <a:path h="14530788" w="12738481">
                  <a:moveTo>
                    <a:pt x="2338324" y="28836"/>
                  </a:moveTo>
                  <a:cubicBezTo>
                    <a:pt x="3612515" y="0"/>
                    <a:pt x="4910328" y="350924"/>
                    <a:pt x="6094730" y="1135238"/>
                  </a:cubicBezTo>
                  <a:lnTo>
                    <a:pt x="8112506" y="2471516"/>
                  </a:lnTo>
                  <a:cubicBezTo>
                    <a:pt x="11558016" y="4753224"/>
                    <a:pt x="12738481" y="9806836"/>
                    <a:pt x="10749280" y="13759001"/>
                  </a:cubicBezTo>
                  <a:cubicBezTo>
                    <a:pt x="10624947" y="14006066"/>
                    <a:pt x="10491216" y="14242932"/>
                    <a:pt x="10348849" y="14469312"/>
                  </a:cubicBezTo>
                  <a:lnTo>
                    <a:pt x="10305923" y="14530788"/>
                  </a:lnTo>
                  <a:lnTo>
                    <a:pt x="0" y="14530788"/>
                  </a:lnTo>
                  <a:lnTo>
                    <a:pt x="0" y="539282"/>
                  </a:lnTo>
                  <a:lnTo>
                    <a:pt x="296799" y="421431"/>
                  </a:lnTo>
                  <a:cubicBezTo>
                    <a:pt x="955421" y="179901"/>
                    <a:pt x="1643380" y="46754"/>
                    <a:pt x="2338324" y="28836"/>
                  </a:cubicBezTo>
                  <a:close/>
                </a:path>
              </a:pathLst>
            </a:custGeom>
            <a:blipFill>
              <a:blip r:embed="rId2"/>
              <a:stretch>
                <a:fillRect l="-48255" t="-3" r="-48255" b="0"/>
              </a:stretch>
            </a:blipFill>
          </p:spPr>
        </p:sp>
      </p:grpSp>
      <p:grpSp>
        <p:nvGrpSpPr>
          <p:cNvPr name="Group 6" id="6"/>
          <p:cNvGrpSpPr/>
          <p:nvPr/>
        </p:nvGrpSpPr>
        <p:grpSpPr>
          <a:xfrm rot="0">
            <a:off x="5915151" y="8892477"/>
            <a:ext cx="3956217" cy="1632842"/>
            <a:chOff x="0" y="0"/>
            <a:chExt cx="5274956" cy="2177122"/>
          </a:xfrm>
        </p:grpSpPr>
        <p:sp>
          <p:nvSpPr>
            <p:cNvPr name="Freeform 7" id="7"/>
            <p:cNvSpPr/>
            <p:nvPr/>
          </p:nvSpPr>
          <p:spPr>
            <a:xfrm flipH="false" flipV="false" rot="0">
              <a:off x="-53340" y="-15113"/>
              <a:ext cx="5328285" cy="2192274"/>
            </a:xfrm>
            <a:custGeom>
              <a:avLst/>
              <a:gdLst/>
              <a:ahLst/>
              <a:cxnLst/>
              <a:rect r="r" b="b" t="t" l="l"/>
              <a:pathLst>
                <a:path h="2192274" w="5328285">
                  <a:moveTo>
                    <a:pt x="1322070" y="18542"/>
                  </a:moveTo>
                  <a:cubicBezTo>
                    <a:pt x="1584071" y="0"/>
                    <a:pt x="1854073" y="56896"/>
                    <a:pt x="2098675" y="197993"/>
                  </a:cubicBezTo>
                  <a:lnTo>
                    <a:pt x="4916678" y="1824990"/>
                  </a:lnTo>
                  <a:cubicBezTo>
                    <a:pt x="5079746" y="1919097"/>
                    <a:pt x="5215890" y="2041779"/>
                    <a:pt x="5322697" y="2183130"/>
                  </a:cubicBezTo>
                  <a:lnTo>
                    <a:pt x="5328285" y="2192274"/>
                  </a:lnTo>
                  <a:lnTo>
                    <a:pt x="323596" y="2192274"/>
                  </a:lnTo>
                  <a:lnTo>
                    <a:pt x="191516" y="1976755"/>
                  </a:lnTo>
                  <a:cubicBezTo>
                    <a:pt x="0" y="1583182"/>
                    <a:pt x="889" y="1104646"/>
                    <a:pt x="236220" y="697103"/>
                  </a:cubicBezTo>
                  <a:cubicBezTo>
                    <a:pt x="471551" y="289560"/>
                    <a:pt x="885444" y="49403"/>
                    <a:pt x="1322070" y="18542"/>
                  </a:cubicBezTo>
                  <a:close/>
                </a:path>
              </a:pathLst>
            </a:custGeom>
            <a:solidFill>
              <a:srgbClr val="942613"/>
            </a:solidFill>
          </p:spPr>
        </p:sp>
      </p:grpSp>
      <p:sp>
        <p:nvSpPr>
          <p:cNvPr name="TextBox 8" id="8"/>
          <p:cNvSpPr txBox="true"/>
          <p:nvPr/>
        </p:nvSpPr>
        <p:spPr>
          <a:xfrm rot="0">
            <a:off x="7360445" y="3334069"/>
            <a:ext cx="8492128" cy="4762500"/>
          </a:xfrm>
          <a:prstGeom prst="rect">
            <a:avLst/>
          </a:prstGeom>
        </p:spPr>
        <p:txBody>
          <a:bodyPr anchor="t" rtlCol="false" tIns="0" lIns="0" bIns="0" rIns="0">
            <a:spAutoFit/>
          </a:bodyPr>
          <a:lstStyle/>
          <a:p>
            <a:pPr algn="r">
              <a:lnSpc>
                <a:spcPts val="18800"/>
              </a:lnSpc>
            </a:pPr>
            <a:r>
              <a:rPr lang="en-US" sz="15667">
                <a:solidFill>
                  <a:srgbClr val="A20E20"/>
                </a:solidFill>
                <a:latin typeface="League Spartan"/>
                <a:ea typeface="League Spartan"/>
                <a:cs typeface="League Spartan"/>
                <a:sym typeface="League Spartan"/>
              </a:rPr>
              <a:t>Thank</a:t>
            </a:r>
          </a:p>
          <a:p>
            <a:pPr algn="r">
              <a:lnSpc>
                <a:spcPts val="18800"/>
              </a:lnSpc>
            </a:pPr>
            <a:r>
              <a:rPr lang="en-US" sz="15667">
                <a:solidFill>
                  <a:srgbClr val="A20E20"/>
                </a:solidFill>
                <a:latin typeface="League Spartan"/>
                <a:ea typeface="League Spartan"/>
                <a:cs typeface="League Spartan"/>
                <a:sym typeface="League Spartan"/>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077612" y="4328809"/>
            <a:ext cx="8212625" cy="8202359"/>
          </a:xfrm>
          <a:custGeom>
            <a:avLst/>
            <a:gdLst/>
            <a:ahLst/>
            <a:cxnLst/>
            <a:rect r="r" b="b" t="t" l="l"/>
            <a:pathLst>
              <a:path h="8202359" w="8212625">
                <a:moveTo>
                  <a:pt x="0" y="0"/>
                </a:moveTo>
                <a:lnTo>
                  <a:pt x="8212624" y="0"/>
                </a:lnTo>
                <a:lnTo>
                  <a:pt x="8212624" y="8202359"/>
                </a:lnTo>
                <a:lnTo>
                  <a:pt x="0" y="8202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0110" y="7761940"/>
            <a:ext cx="5660732" cy="1117995"/>
          </a:xfrm>
          <a:custGeom>
            <a:avLst/>
            <a:gdLst/>
            <a:ahLst/>
            <a:cxnLst/>
            <a:rect r="r" b="b" t="t" l="l"/>
            <a:pathLst>
              <a:path h="1117995" w="5660732">
                <a:moveTo>
                  <a:pt x="0" y="0"/>
                </a:moveTo>
                <a:lnTo>
                  <a:pt x="5660733" y="0"/>
                </a:lnTo>
                <a:lnTo>
                  <a:pt x="5660733" y="1117994"/>
                </a:lnTo>
                <a:lnTo>
                  <a:pt x="0" y="1117994"/>
                </a:lnTo>
                <a:lnTo>
                  <a:pt x="0" y="0"/>
                </a:lnTo>
                <a:close/>
              </a:path>
            </a:pathLst>
          </a:custGeom>
          <a:blipFill>
            <a:blip r:embed="rId4">
              <a:alphaModFix amt="50000"/>
            </a:blip>
            <a:stretch>
              <a:fillRect l="0" t="0" r="0" b="0"/>
            </a:stretch>
          </a:blipFill>
        </p:spPr>
      </p:sp>
      <p:sp>
        <p:nvSpPr>
          <p:cNvPr name="Freeform 4" id="4"/>
          <p:cNvSpPr/>
          <p:nvPr/>
        </p:nvSpPr>
        <p:spPr>
          <a:xfrm flipH="false" flipV="false" rot="0">
            <a:off x="1475060" y="1407066"/>
            <a:ext cx="5660732" cy="6913872"/>
          </a:xfrm>
          <a:custGeom>
            <a:avLst/>
            <a:gdLst/>
            <a:ahLst/>
            <a:cxnLst/>
            <a:rect r="r" b="b" t="t" l="l"/>
            <a:pathLst>
              <a:path h="6913872" w="5660732">
                <a:moveTo>
                  <a:pt x="0" y="0"/>
                </a:moveTo>
                <a:lnTo>
                  <a:pt x="5660733" y="0"/>
                </a:lnTo>
                <a:lnTo>
                  <a:pt x="5660733" y="6913871"/>
                </a:lnTo>
                <a:lnTo>
                  <a:pt x="0" y="6913871"/>
                </a:lnTo>
                <a:lnTo>
                  <a:pt x="0" y="0"/>
                </a:lnTo>
                <a:close/>
              </a:path>
            </a:pathLst>
          </a:custGeom>
          <a:blipFill>
            <a:blip r:embed="rId5"/>
            <a:stretch>
              <a:fillRect l="0" t="0" r="0" b="0"/>
            </a:stretch>
          </a:blipFill>
        </p:spPr>
      </p:sp>
      <p:grpSp>
        <p:nvGrpSpPr>
          <p:cNvPr name="Group 5" id="5"/>
          <p:cNvGrpSpPr/>
          <p:nvPr/>
        </p:nvGrpSpPr>
        <p:grpSpPr>
          <a:xfrm rot="0">
            <a:off x="1790579" y="1744994"/>
            <a:ext cx="5039794" cy="5167630"/>
            <a:chOff x="0" y="0"/>
            <a:chExt cx="6719726" cy="6890173"/>
          </a:xfrm>
        </p:grpSpPr>
        <p:pic>
          <p:nvPicPr>
            <p:cNvPr name="Picture 6" id="6"/>
            <p:cNvPicPr>
              <a:picLocks noChangeAspect="true"/>
            </p:cNvPicPr>
            <p:nvPr/>
          </p:nvPicPr>
          <p:blipFill>
            <a:blip r:embed="rId6"/>
            <a:srcRect l="0" t="15821" r="0" b="15821"/>
            <a:stretch>
              <a:fillRect/>
            </a:stretch>
          </p:blipFill>
          <p:spPr>
            <a:xfrm flipH="false" flipV="false">
              <a:off x="0" y="0"/>
              <a:ext cx="6719726" cy="6890173"/>
            </a:xfrm>
            <a:prstGeom prst="rect">
              <a:avLst/>
            </a:prstGeom>
          </p:spPr>
        </p:pic>
      </p:grpSp>
      <p:sp>
        <p:nvSpPr>
          <p:cNvPr name="Freeform 7" id="7"/>
          <p:cNvSpPr/>
          <p:nvPr/>
        </p:nvSpPr>
        <p:spPr>
          <a:xfrm flipH="false" flipV="false" rot="0">
            <a:off x="5323489" y="6555025"/>
            <a:ext cx="3820511" cy="754551"/>
          </a:xfrm>
          <a:custGeom>
            <a:avLst/>
            <a:gdLst/>
            <a:ahLst/>
            <a:cxnLst/>
            <a:rect r="r" b="b" t="t" l="l"/>
            <a:pathLst>
              <a:path h="754551" w="3820511">
                <a:moveTo>
                  <a:pt x="0" y="0"/>
                </a:moveTo>
                <a:lnTo>
                  <a:pt x="3820511" y="0"/>
                </a:lnTo>
                <a:lnTo>
                  <a:pt x="3820511" y="754551"/>
                </a:lnTo>
                <a:lnTo>
                  <a:pt x="0" y="754551"/>
                </a:lnTo>
                <a:lnTo>
                  <a:pt x="0" y="0"/>
                </a:lnTo>
                <a:close/>
              </a:path>
            </a:pathLst>
          </a:custGeom>
          <a:blipFill>
            <a:blip r:embed="rId4">
              <a:alphaModFix amt="50000"/>
            </a:blip>
            <a:stretch>
              <a:fillRect l="0" t="0" r="0" b="0"/>
            </a:stretch>
          </a:blipFill>
        </p:spPr>
      </p:sp>
      <p:sp>
        <p:nvSpPr>
          <p:cNvPr name="Freeform 8" id="8"/>
          <p:cNvSpPr/>
          <p:nvPr/>
        </p:nvSpPr>
        <p:spPr>
          <a:xfrm flipH="false" flipV="false" rot="0">
            <a:off x="5320081" y="2266027"/>
            <a:ext cx="3820511" cy="4666273"/>
          </a:xfrm>
          <a:custGeom>
            <a:avLst/>
            <a:gdLst/>
            <a:ahLst/>
            <a:cxnLst/>
            <a:rect r="r" b="b" t="t" l="l"/>
            <a:pathLst>
              <a:path h="4666273" w="3820511">
                <a:moveTo>
                  <a:pt x="0" y="0"/>
                </a:moveTo>
                <a:lnTo>
                  <a:pt x="3820511" y="0"/>
                </a:lnTo>
                <a:lnTo>
                  <a:pt x="3820511" y="4666273"/>
                </a:lnTo>
                <a:lnTo>
                  <a:pt x="0" y="4666273"/>
                </a:lnTo>
                <a:lnTo>
                  <a:pt x="0" y="0"/>
                </a:lnTo>
                <a:close/>
              </a:path>
            </a:pathLst>
          </a:custGeom>
          <a:blipFill>
            <a:blip r:embed="rId5"/>
            <a:stretch>
              <a:fillRect l="0" t="0" r="0" b="0"/>
            </a:stretch>
          </a:blipFill>
        </p:spPr>
      </p:sp>
      <p:grpSp>
        <p:nvGrpSpPr>
          <p:cNvPr name="Group 9" id="9"/>
          <p:cNvGrpSpPr/>
          <p:nvPr/>
        </p:nvGrpSpPr>
        <p:grpSpPr>
          <a:xfrm rot="0">
            <a:off x="5533029" y="2494100"/>
            <a:ext cx="3401431" cy="3487709"/>
            <a:chOff x="0" y="0"/>
            <a:chExt cx="4535241" cy="4650278"/>
          </a:xfrm>
        </p:grpSpPr>
        <p:pic>
          <p:nvPicPr>
            <p:cNvPr name="Picture 10" id="10"/>
            <p:cNvPicPr>
              <a:picLocks noChangeAspect="true"/>
            </p:cNvPicPr>
            <p:nvPr/>
          </p:nvPicPr>
          <p:blipFill>
            <a:blip r:embed="rId7"/>
            <a:srcRect l="19279" t="0" r="19279" b="0"/>
            <a:stretch>
              <a:fillRect/>
            </a:stretch>
          </p:blipFill>
          <p:spPr>
            <a:xfrm flipH="false" flipV="false">
              <a:off x="0" y="0"/>
              <a:ext cx="4535241" cy="4650278"/>
            </a:xfrm>
            <a:prstGeom prst="rect">
              <a:avLst/>
            </a:prstGeom>
          </p:spPr>
        </p:pic>
      </p:grpSp>
      <p:sp>
        <p:nvSpPr>
          <p:cNvPr name="Freeform 11" id="11"/>
          <p:cNvSpPr/>
          <p:nvPr/>
        </p:nvSpPr>
        <p:spPr>
          <a:xfrm flipH="false" flipV="false" rot="0">
            <a:off x="11024946" y="3822976"/>
            <a:ext cx="699662" cy="703499"/>
          </a:xfrm>
          <a:custGeom>
            <a:avLst/>
            <a:gdLst/>
            <a:ahLst/>
            <a:cxnLst/>
            <a:rect r="r" b="b" t="t" l="l"/>
            <a:pathLst>
              <a:path h="703499" w="699662">
                <a:moveTo>
                  <a:pt x="0" y="0"/>
                </a:moveTo>
                <a:lnTo>
                  <a:pt x="699662" y="0"/>
                </a:lnTo>
                <a:lnTo>
                  <a:pt x="699662" y="703499"/>
                </a:lnTo>
                <a:lnTo>
                  <a:pt x="0" y="703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1024946" y="4923087"/>
            <a:ext cx="699662" cy="703499"/>
          </a:xfrm>
          <a:custGeom>
            <a:avLst/>
            <a:gdLst/>
            <a:ahLst/>
            <a:cxnLst/>
            <a:rect r="r" b="b" t="t" l="l"/>
            <a:pathLst>
              <a:path h="703499" w="699662">
                <a:moveTo>
                  <a:pt x="0" y="0"/>
                </a:moveTo>
                <a:lnTo>
                  <a:pt x="699662" y="0"/>
                </a:lnTo>
                <a:lnTo>
                  <a:pt x="699662" y="703500"/>
                </a:lnTo>
                <a:lnTo>
                  <a:pt x="0" y="7035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1024946" y="6087751"/>
            <a:ext cx="699662" cy="703499"/>
          </a:xfrm>
          <a:custGeom>
            <a:avLst/>
            <a:gdLst/>
            <a:ahLst/>
            <a:cxnLst/>
            <a:rect r="r" b="b" t="t" l="l"/>
            <a:pathLst>
              <a:path h="703499" w="699662">
                <a:moveTo>
                  <a:pt x="0" y="0"/>
                </a:moveTo>
                <a:lnTo>
                  <a:pt x="699662" y="0"/>
                </a:lnTo>
                <a:lnTo>
                  <a:pt x="699662" y="703499"/>
                </a:lnTo>
                <a:lnTo>
                  <a:pt x="0" y="703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9515532" y="2189095"/>
            <a:ext cx="7837577" cy="1111251"/>
          </a:xfrm>
          <a:prstGeom prst="rect">
            <a:avLst/>
          </a:prstGeom>
        </p:spPr>
        <p:txBody>
          <a:bodyPr anchor="t" rtlCol="false" tIns="0" lIns="0" bIns="0" rIns="0">
            <a:spAutoFit/>
          </a:bodyPr>
          <a:lstStyle/>
          <a:p>
            <a:pPr algn="l">
              <a:lnSpc>
                <a:spcPts val="9099"/>
              </a:lnSpc>
              <a:spcBef>
                <a:spcPct val="0"/>
              </a:spcBef>
            </a:pPr>
            <a:r>
              <a:rPr lang="en-US" sz="6499">
                <a:solidFill>
                  <a:srgbClr val="FFFFFF"/>
                </a:solidFill>
                <a:latin typeface="Kaushan Script"/>
                <a:ea typeface="Kaushan Script"/>
                <a:cs typeface="Kaushan Script"/>
                <a:sym typeface="Kaushan Script"/>
              </a:rPr>
              <a:t>Dataset Description</a:t>
            </a:r>
          </a:p>
        </p:txBody>
      </p:sp>
      <p:sp>
        <p:nvSpPr>
          <p:cNvPr name="TextBox 15" id="15"/>
          <p:cNvSpPr txBox="true"/>
          <p:nvPr/>
        </p:nvSpPr>
        <p:spPr>
          <a:xfrm rot="0">
            <a:off x="11905583" y="4057935"/>
            <a:ext cx="5768254" cy="692150"/>
          </a:xfrm>
          <a:prstGeom prst="rect">
            <a:avLst/>
          </a:prstGeom>
        </p:spPr>
        <p:txBody>
          <a:bodyPr anchor="t" rtlCol="false" tIns="0" lIns="0" bIns="0" rIns="0">
            <a:spAutoFit/>
          </a:bodyPr>
          <a:lstStyle/>
          <a:p>
            <a:pPr algn="l">
              <a:lnSpc>
                <a:spcPts val="2799"/>
              </a:lnSpc>
            </a:pPr>
            <a:r>
              <a:rPr lang="en-US" sz="1999">
                <a:solidFill>
                  <a:srgbClr val="FFFFFF"/>
                </a:solidFill>
                <a:latin typeface="Open Sans 1"/>
                <a:ea typeface="Open Sans 1"/>
                <a:cs typeface="Open Sans 1"/>
                <a:sym typeface="Open Sans 1"/>
              </a:rPr>
              <a:t>Dataset Name: TMDB 5000 Movie Dataset</a:t>
            </a:r>
          </a:p>
          <a:p>
            <a:pPr algn="l">
              <a:lnSpc>
                <a:spcPts val="2799"/>
              </a:lnSpc>
              <a:spcBef>
                <a:spcPct val="0"/>
              </a:spcBef>
            </a:pPr>
          </a:p>
        </p:txBody>
      </p:sp>
      <p:sp>
        <p:nvSpPr>
          <p:cNvPr name="TextBox 16" id="16"/>
          <p:cNvSpPr txBox="true"/>
          <p:nvPr/>
        </p:nvSpPr>
        <p:spPr>
          <a:xfrm rot="0">
            <a:off x="11127805" y="4011672"/>
            <a:ext cx="493943" cy="357548"/>
          </a:xfrm>
          <a:prstGeom prst="rect">
            <a:avLst/>
          </a:prstGeom>
        </p:spPr>
        <p:txBody>
          <a:bodyPr anchor="t" rtlCol="false" tIns="0" lIns="0" bIns="0" rIns="0">
            <a:spAutoFit/>
          </a:bodyPr>
          <a:lstStyle/>
          <a:p>
            <a:pPr algn="ctr">
              <a:lnSpc>
                <a:spcPts val="2867"/>
              </a:lnSpc>
              <a:spcBef>
                <a:spcPct val="0"/>
              </a:spcBef>
            </a:pPr>
            <a:r>
              <a:rPr lang="en-US" sz="2048">
                <a:solidFill>
                  <a:srgbClr val="FFFFFF"/>
                </a:solidFill>
                <a:latin typeface="Open Sans 1 Bold"/>
                <a:ea typeface="Open Sans 1 Bold"/>
                <a:cs typeface="Open Sans 1 Bold"/>
                <a:sym typeface="Open Sans 1 Bold"/>
              </a:rPr>
              <a:t>1</a:t>
            </a:r>
          </a:p>
        </p:txBody>
      </p:sp>
      <p:sp>
        <p:nvSpPr>
          <p:cNvPr name="TextBox 17" id="17"/>
          <p:cNvSpPr txBox="true"/>
          <p:nvPr/>
        </p:nvSpPr>
        <p:spPr>
          <a:xfrm rot="0">
            <a:off x="11915108" y="5105400"/>
            <a:ext cx="6229856" cy="1044575"/>
          </a:xfrm>
          <a:prstGeom prst="rect">
            <a:avLst/>
          </a:prstGeom>
        </p:spPr>
        <p:txBody>
          <a:bodyPr anchor="t" rtlCol="false" tIns="0" lIns="0" bIns="0" rIns="0">
            <a:spAutoFit/>
          </a:bodyPr>
          <a:lstStyle/>
          <a:p>
            <a:pPr algn="l">
              <a:lnSpc>
                <a:spcPts val="2799"/>
              </a:lnSpc>
            </a:pPr>
            <a:r>
              <a:rPr lang="en-US" sz="1999">
                <a:solidFill>
                  <a:srgbClr val="FFFFFF"/>
                </a:solidFill>
                <a:latin typeface="Open Sans 1"/>
                <a:ea typeface="Open Sans 1"/>
                <a:cs typeface="Open Sans 1"/>
                <a:sym typeface="Open Sans 1"/>
              </a:rPr>
              <a:t>Source: Kaggle, originally from The Movie Database (TMDb)</a:t>
            </a:r>
          </a:p>
          <a:p>
            <a:pPr algn="l">
              <a:lnSpc>
                <a:spcPts val="2799"/>
              </a:lnSpc>
              <a:spcBef>
                <a:spcPct val="0"/>
              </a:spcBef>
            </a:pPr>
          </a:p>
        </p:txBody>
      </p:sp>
      <p:sp>
        <p:nvSpPr>
          <p:cNvPr name="TextBox 18" id="18"/>
          <p:cNvSpPr txBox="true"/>
          <p:nvPr/>
        </p:nvSpPr>
        <p:spPr>
          <a:xfrm rot="0">
            <a:off x="11127805" y="5111688"/>
            <a:ext cx="493943" cy="357548"/>
          </a:xfrm>
          <a:prstGeom prst="rect">
            <a:avLst/>
          </a:prstGeom>
        </p:spPr>
        <p:txBody>
          <a:bodyPr anchor="t" rtlCol="false" tIns="0" lIns="0" bIns="0" rIns="0">
            <a:spAutoFit/>
          </a:bodyPr>
          <a:lstStyle/>
          <a:p>
            <a:pPr algn="ctr">
              <a:lnSpc>
                <a:spcPts val="2867"/>
              </a:lnSpc>
              <a:spcBef>
                <a:spcPct val="0"/>
              </a:spcBef>
            </a:pPr>
            <a:r>
              <a:rPr lang="en-US" sz="2048">
                <a:solidFill>
                  <a:srgbClr val="FFFFFF"/>
                </a:solidFill>
                <a:latin typeface="Open Sans 1 Bold"/>
                <a:ea typeface="Open Sans 1 Bold"/>
                <a:cs typeface="Open Sans 1 Bold"/>
                <a:sym typeface="Open Sans 1 Bold"/>
              </a:rPr>
              <a:t>2</a:t>
            </a:r>
          </a:p>
        </p:txBody>
      </p:sp>
      <p:sp>
        <p:nvSpPr>
          <p:cNvPr name="TextBox 19" id="19"/>
          <p:cNvSpPr txBox="true"/>
          <p:nvPr/>
        </p:nvSpPr>
        <p:spPr>
          <a:xfrm rot="0">
            <a:off x="11898530" y="6174477"/>
            <a:ext cx="5706498" cy="1044575"/>
          </a:xfrm>
          <a:prstGeom prst="rect">
            <a:avLst/>
          </a:prstGeom>
        </p:spPr>
        <p:txBody>
          <a:bodyPr anchor="t" rtlCol="false" tIns="0" lIns="0" bIns="0" rIns="0">
            <a:spAutoFit/>
          </a:bodyPr>
          <a:lstStyle/>
          <a:p>
            <a:pPr algn="l">
              <a:lnSpc>
                <a:spcPts val="2799"/>
              </a:lnSpc>
            </a:pPr>
            <a:r>
              <a:rPr lang="en-US" sz="1999">
                <a:solidFill>
                  <a:srgbClr val="FFFFFF"/>
                </a:solidFill>
                <a:latin typeface="Open Sans 1"/>
                <a:ea typeface="Open Sans 1"/>
                <a:cs typeface="Open Sans 1"/>
                <a:sym typeface="Open Sans 1"/>
              </a:rPr>
              <a:t>Rows: 4,803 (each row likely represents a unique movie)</a:t>
            </a:r>
          </a:p>
          <a:p>
            <a:pPr algn="l">
              <a:lnSpc>
                <a:spcPts val="2799"/>
              </a:lnSpc>
              <a:spcBef>
                <a:spcPct val="0"/>
              </a:spcBef>
            </a:pPr>
          </a:p>
        </p:txBody>
      </p:sp>
      <p:sp>
        <p:nvSpPr>
          <p:cNvPr name="TextBox 20" id="20"/>
          <p:cNvSpPr txBox="true"/>
          <p:nvPr/>
        </p:nvSpPr>
        <p:spPr>
          <a:xfrm rot="0">
            <a:off x="11102189" y="6276352"/>
            <a:ext cx="493943" cy="357548"/>
          </a:xfrm>
          <a:prstGeom prst="rect">
            <a:avLst/>
          </a:prstGeom>
        </p:spPr>
        <p:txBody>
          <a:bodyPr anchor="t" rtlCol="false" tIns="0" lIns="0" bIns="0" rIns="0">
            <a:spAutoFit/>
          </a:bodyPr>
          <a:lstStyle/>
          <a:p>
            <a:pPr algn="ctr">
              <a:lnSpc>
                <a:spcPts val="2867"/>
              </a:lnSpc>
              <a:spcBef>
                <a:spcPct val="0"/>
              </a:spcBef>
            </a:pPr>
            <a:r>
              <a:rPr lang="en-US" sz="2048">
                <a:solidFill>
                  <a:srgbClr val="FFFFFF"/>
                </a:solidFill>
                <a:latin typeface="Open Sans 1 Bold"/>
                <a:ea typeface="Open Sans 1 Bold"/>
                <a:cs typeface="Open Sans 1 Bold"/>
                <a:sym typeface="Open Sans 1 Bold"/>
              </a:rPr>
              <a:t>3</a:t>
            </a:r>
          </a:p>
        </p:txBody>
      </p:sp>
      <p:sp>
        <p:nvSpPr>
          <p:cNvPr name="Freeform 21" id="21"/>
          <p:cNvSpPr/>
          <p:nvPr/>
        </p:nvSpPr>
        <p:spPr>
          <a:xfrm flipH="false" flipV="false" rot="0">
            <a:off x="11050562" y="7435947"/>
            <a:ext cx="648429" cy="651986"/>
          </a:xfrm>
          <a:custGeom>
            <a:avLst/>
            <a:gdLst/>
            <a:ahLst/>
            <a:cxnLst/>
            <a:rect r="r" b="b" t="t" l="l"/>
            <a:pathLst>
              <a:path h="651986" w="648429">
                <a:moveTo>
                  <a:pt x="0" y="0"/>
                </a:moveTo>
                <a:lnTo>
                  <a:pt x="648430" y="0"/>
                </a:lnTo>
                <a:lnTo>
                  <a:pt x="648430" y="651986"/>
                </a:lnTo>
                <a:lnTo>
                  <a:pt x="0" y="651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1127805" y="7598791"/>
            <a:ext cx="493943" cy="357548"/>
          </a:xfrm>
          <a:prstGeom prst="rect">
            <a:avLst/>
          </a:prstGeom>
        </p:spPr>
        <p:txBody>
          <a:bodyPr anchor="t" rtlCol="false" tIns="0" lIns="0" bIns="0" rIns="0">
            <a:spAutoFit/>
          </a:bodyPr>
          <a:lstStyle/>
          <a:p>
            <a:pPr algn="ctr">
              <a:lnSpc>
                <a:spcPts val="2867"/>
              </a:lnSpc>
              <a:spcBef>
                <a:spcPct val="0"/>
              </a:spcBef>
            </a:pPr>
            <a:r>
              <a:rPr lang="en-US" sz="2048">
                <a:solidFill>
                  <a:srgbClr val="FFFFFF"/>
                </a:solidFill>
                <a:latin typeface="Open Sans 1 Bold"/>
                <a:ea typeface="Open Sans 1 Bold"/>
                <a:cs typeface="Open Sans 1 Bold"/>
                <a:sym typeface="Open Sans 1 Bold"/>
              </a:rPr>
              <a:t>4</a:t>
            </a:r>
          </a:p>
        </p:txBody>
      </p:sp>
      <p:sp>
        <p:nvSpPr>
          <p:cNvPr name="TextBox 23" id="23"/>
          <p:cNvSpPr txBox="true"/>
          <p:nvPr/>
        </p:nvSpPr>
        <p:spPr>
          <a:xfrm rot="0">
            <a:off x="11898530" y="7512422"/>
            <a:ext cx="6246434" cy="2477020"/>
          </a:xfrm>
          <a:prstGeom prst="rect">
            <a:avLst/>
          </a:prstGeom>
        </p:spPr>
        <p:txBody>
          <a:bodyPr anchor="t" rtlCol="false" tIns="0" lIns="0" bIns="0" rIns="0">
            <a:spAutoFit/>
          </a:bodyPr>
          <a:lstStyle/>
          <a:p>
            <a:pPr algn="l">
              <a:lnSpc>
                <a:spcPts val="2806"/>
              </a:lnSpc>
            </a:pPr>
            <a:r>
              <a:rPr lang="en-US" sz="2004">
                <a:solidFill>
                  <a:srgbClr val="FFFFFF"/>
                </a:solidFill>
                <a:latin typeface="Open Sans 1"/>
                <a:ea typeface="Open Sans 1"/>
                <a:cs typeface="Open Sans 1"/>
                <a:sym typeface="Open Sans 1"/>
              </a:rPr>
              <a:t>Columns: Multiple columns covering various aspects of each movie:</a:t>
            </a:r>
          </a:p>
          <a:p>
            <a:pPr algn="l">
              <a:lnSpc>
                <a:spcPts val="2386"/>
              </a:lnSpc>
            </a:pPr>
          </a:p>
          <a:p>
            <a:pPr algn="l">
              <a:lnSpc>
                <a:spcPts val="2386"/>
              </a:lnSpc>
              <a:spcBef>
                <a:spcPct val="0"/>
              </a:spcBef>
            </a:pPr>
            <a:r>
              <a:rPr lang="en-US" sz="1704">
                <a:solidFill>
                  <a:srgbClr val="FFFFFF"/>
                </a:solidFill>
                <a:latin typeface="Open Sans 1"/>
                <a:ea typeface="Open Sans 1"/>
                <a:cs typeface="Open Sans 1"/>
                <a:sym typeface="Open Sans 1"/>
              </a:rPr>
              <a:t> Budget, Genres, Homepage, ID, Keywordst, Original Language, Original Title: The original title of the movie, Overview, Popularity, Production Companies, Production Countries, Release Date, Revenue, Runtime, Spoken Languages, Status, Tagline, Title, Vote Average, Vote Count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00" r="0" b="-6000"/>
            </a:stretch>
          </a:blipFill>
        </p:spPr>
      </p:sp>
      <p:sp>
        <p:nvSpPr>
          <p:cNvPr name="AutoShape 3" id="3"/>
          <p:cNvSpPr/>
          <p:nvPr/>
        </p:nvSpPr>
        <p:spPr>
          <a:xfrm rot="0">
            <a:off x="0" y="0"/>
            <a:ext cx="5702934" cy="10287000"/>
          </a:xfrm>
          <a:prstGeom prst="rect">
            <a:avLst/>
          </a:prstGeom>
          <a:solidFill>
            <a:srgbClr val="A20E20"/>
          </a:solidFill>
        </p:spPr>
      </p:sp>
      <p:sp>
        <p:nvSpPr>
          <p:cNvPr name="AutoShape 4" id="4"/>
          <p:cNvSpPr/>
          <p:nvPr/>
        </p:nvSpPr>
        <p:spPr>
          <a:xfrm rot="0">
            <a:off x="11651192" y="1239235"/>
            <a:ext cx="5608108" cy="3205896"/>
          </a:xfrm>
          <a:prstGeom prst="rect">
            <a:avLst/>
          </a:prstGeom>
          <a:solidFill>
            <a:srgbClr val="FFFFFF"/>
          </a:solidFill>
        </p:spPr>
      </p:sp>
      <p:sp>
        <p:nvSpPr>
          <p:cNvPr name="AutoShape 5" id="5"/>
          <p:cNvSpPr/>
          <p:nvPr/>
        </p:nvSpPr>
        <p:spPr>
          <a:xfrm rot="0">
            <a:off x="11651192" y="5841869"/>
            <a:ext cx="5608108" cy="3205896"/>
          </a:xfrm>
          <a:prstGeom prst="rect">
            <a:avLst/>
          </a:prstGeom>
          <a:solidFill>
            <a:srgbClr val="FFFFFF"/>
          </a:solidFill>
        </p:spPr>
      </p:sp>
      <p:sp>
        <p:nvSpPr>
          <p:cNvPr name="AutoShape 6" id="6"/>
          <p:cNvSpPr/>
          <p:nvPr/>
        </p:nvSpPr>
        <p:spPr>
          <a:xfrm rot="0">
            <a:off x="4888405" y="1239235"/>
            <a:ext cx="5608108" cy="3205896"/>
          </a:xfrm>
          <a:prstGeom prst="rect">
            <a:avLst/>
          </a:prstGeom>
          <a:solidFill>
            <a:srgbClr val="FFFFFF"/>
          </a:solidFill>
        </p:spPr>
      </p:sp>
      <p:sp>
        <p:nvSpPr>
          <p:cNvPr name="AutoShape 7" id="7"/>
          <p:cNvSpPr/>
          <p:nvPr/>
        </p:nvSpPr>
        <p:spPr>
          <a:xfrm rot="0">
            <a:off x="4888405" y="5841869"/>
            <a:ext cx="5608108" cy="3205896"/>
          </a:xfrm>
          <a:prstGeom prst="rect">
            <a:avLst/>
          </a:prstGeom>
          <a:solidFill>
            <a:srgbClr val="FFFFFF"/>
          </a:solidFill>
        </p:spPr>
      </p:sp>
      <p:sp>
        <p:nvSpPr>
          <p:cNvPr name="TextBox 8" id="8"/>
          <p:cNvSpPr txBox="true"/>
          <p:nvPr/>
        </p:nvSpPr>
        <p:spPr>
          <a:xfrm rot="-5400000">
            <a:off x="-1506191" y="4391912"/>
            <a:ext cx="7967107" cy="1240683"/>
          </a:xfrm>
          <a:prstGeom prst="rect">
            <a:avLst/>
          </a:prstGeom>
        </p:spPr>
        <p:txBody>
          <a:bodyPr anchor="t" rtlCol="false" tIns="0" lIns="0" bIns="0" rIns="0">
            <a:spAutoFit/>
          </a:bodyPr>
          <a:lstStyle/>
          <a:p>
            <a:pPr algn="l">
              <a:lnSpc>
                <a:spcPts val="9781"/>
              </a:lnSpc>
            </a:pPr>
            <a:r>
              <a:rPr lang="en-US" sz="8150" spc="-81">
                <a:solidFill>
                  <a:srgbClr val="FFFFFF"/>
                </a:solidFill>
                <a:latin typeface="Kaushan Script"/>
                <a:ea typeface="Kaushan Script"/>
                <a:cs typeface="Kaushan Script"/>
                <a:sym typeface="Kaushan Script"/>
              </a:rPr>
              <a:t>Dataset   Features</a:t>
            </a:r>
          </a:p>
        </p:txBody>
      </p:sp>
      <p:grpSp>
        <p:nvGrpSpPr>
          <p:cNvPr name="Group 9" id="9"/>
          <p:cNvGrpSpPr/>
          <p:nvPr/>
        </p:nvGrpSpPr>
        <p:grpSpPr>
          <a:xfrm rot="0">
            <a:off x="5113493" y="6614854"/>
            <a:ext cx="5206042" cy="1688501"/>
            <a:chOff x="0" y="0"/>
            <a:chExt cx="6941390" cy="2251335"/>
          </a:xfrm>
        </p:grpSpPr>
        <p:sp>
          <p:nvSpPr>
            <p:cNvPr name="TextBox 10" id="10"/>
            <p:cNvSpPr txBox="true"/>
            <p:nvPr/>
          </p:nvSpPr>
          <p:spPr>
            <a:xfrm rot="0">
              <a:off x="0" y="-28575"/>
              <a:ext cx="6941390" cy="567055"/>
            </a:xfrm>
            <a:prstGeom prst="rect">
              <a:avLst/>
            </a:prstGeom>
          </p:spPr>
          <p:txBody>
            <a:bodyPr anchor="t" rtlCol="false" tIns="0" lIns="0" bIns="0" rIns="0">
              <a:spAutoFit/>
            </a:bodyPr>
            <a:lstStyle/>
            <a:p>
              <a:pPr algn="l">
                <a:lnSpc>
                  <a:spcPts val="3510"/>
                </a:lnSpc>
              </a:pPr>
              <a:r>
                <a:rPr lang="en-US" sz="2700">
                  <a:solidFill>
                    <a:srgbClr val="F41823"/>
                  </a:solidFill>
                  <a:latin typeface="Muli Bold"/>
                  <a:ea typeface="Muli Bold"/>
                  <a:cs typeface="Muli Bold"/>
                  <a:sym typeface="Muli Bold"/>
                </a:rPr>
                <a:t>Production Details</a:t>
              </a:r>
            </a:p>
          </p:txBody>
        </p:sp>
        <p:sp>
          <p:nvSpPr>
            <p:cNvPr name="TextBox 11" id="11"/>
            <p:cNvSpPr txBox="true"/>
            <p:nvPr/>
          </p:nvSpPr>
          <p:spPr>
            <a:xfrm rot="0">
              <a:off x="0" y="842905"/>
              <a:ext cx="6941390" cy="1408430"/>
            </a:xfrm>
            <a:prstGeom prst="rect">
              <a:avLst/>
            </a:prstGeom>
          </p:spPr>
          <p:txBody>
            <a:bodyPr anchor="t" rtlCol="false" tIns="0" lIns="0" bIns="0" rIns="0">
              <a:spAutoFit/>
            </a:bodyPr>
            <a:lstStyle/>
            <a:p>
              <a:pPr algn="l">
                <a:lnSpc>
                  <a:spcPts val="2850"/>
                </a:lnSpc>
              </a:pPr>
              <a:r>
                <a:rPr lang="en-US" sz="1900" spc="19">
                  <a:solidFill>
                    <a:srgbClr val="111B1E"/>
                  </a:solidFill>
                  <a:latin typeface="Muli Bold"/>
                  <a:ea typeface="Muli Bold"/>
                  <a:cs typeface="Muli Bold"/>
                  <a:sym typeface="Muli Bold"/>
                </a:rPr>
                <a:t>Information about production companies and countries is included, offering insights into the global nature of film production.</a:t>
              </a:r>
            </a:p>
          </p:txBody>
        </p:sp>
      </p:grpSp>
      <p:grpSp>
        <p:nvGrpSpPr>
          <p:cNvPr name="Group 12" id="12"/>
          <p:cNvGrpSpPr/>
          <p:nvPr/>
        </p:nvGrpSpPr>
        <p:grpSpPr>
          <a:xfrm rot="0">
            <a:off x="5113493" y="2012220"/>
            <a:ext cx="5575462" cy="2122841"/>
            <a:chOff x="0" y="0"/>
            <a:chExt cx="7433949" cy="2830454"/>
          </a:xfrm>
        </p:grpSpPr>
        <p:sp>
          <p:nvSpPr>
            <p:cNvPr name="TextBox 13" id="13"/>
            <p:cNvSpPr txBox="true"/>
            <p:nvPr/>
          </p:nvSpPr>
          <p:spPr>
            <a:xfrm rot="0">
              <a:off x="0" y="-28575"/>
              <a:ext cx="7433949" cy="567055"/>
            </a:xfrm>
            <a:prstGeom prst="rect">
              <a:avLst/>
            </a:prstGeom>
          </p:spPr>
          <p:txBody>
            <a:bodyPr anchor="t" rtlCol="false" tIns="0" lIns="0" bIns="0" rIns="0">
              <a:spAutoFit/>
            </a:bodyPr>
            <a:lstStyle/>
            <a:p>
              <a:pPr algn="l">
                <a:lnSpc>
                  <a:spcPts val="3510"/>
                </a:lnSpc>
              </a:pPr>
              <a:r>
                <a:rPr lang="en-US" sz="2700">
                  <a:solidFill>
                    <a:srgbClr val="F41823"/>
                  </a:solidFill>
                  <a:latin typeface="Muli Bold"/>
                  <a:ea typeface="Muli Bold"/>
                  <a:cs typeface="Muli Bold"/>
                  <a:sym typeface="Muli Bold"/>
                </a:rPr>
                <a:t>Updated Financial Data</a:t>
              </a:r>
            </a:p>
          </p:txBody>
        </p:sp>
        <p:sp>
          <p:nvSpPr>
            <p:cNvPr name="TextBox 14" id="14"/>
            <p:cNvSpPr txBox="true"/>
            <p:nvPr/>
          </p:nvSpPr>
          <p:spPr>
            <a:xfrm rot="0">
              <a:off x="0" y="833380"/>
              <a:ext cx="7433949" cy="1997075"/>
            </a:xfrm>
            <a:prstGeom prst="rect">
              <a:avLst/>
            </a:prstGeom>
          </p:spPr>
          <p:txBody>
            <a:bodyPr anchor="t" rtlCol="false" tIns="0" lIns="0" bIns="0" rIns="0">
              <a:spAutoFit/>
            </a:bodyPr>
            <a:lstStyle/>
            <a:p>
              <a:pPr algn="l">
                <a:lnSpc>
                  <a:spcPts val="3000"/>
                </a:lnSpc>
              </a:pPr>
              <a:r>
                <a:rPr lang="en-US" sz="2000" spc="20">
                  <a:solidFill>
                    <a:srgbClr val="111B1E"/>
                  </a:solidFill>
                  <a:latin typeface="Muli Bold"/>
                  <a:ea typeface="Muli Bold"/>
                  <a:cs typeface="Muli Bold"/>
                  <a:sym typeface="Muli Bold"/>
                </a:rPr>
                <a:t>The revenue figures appear to be more current than in previous versions, potentially providing a more accurate representation of each movie's financial performance.</a:t>
              </a:r>
            </a:p>
          </p:txBody>
        </p:sp>
      </p:grpSp>
      <p:grpSp>
        <p:nvGrpSpPr>
          <p:cNvPr name="Group 15" id="15"/>
          <p:cNvGrpSpPr/>
          <p:nvPr/>
        </p:nvGrpSpPr>
        <p:grpSpPr>
          <a:xfrm rot="0">
            <a:off x="11948446" y="2012220"/>
            <a:ext cx="5310854" cy="2122841"/>
            <a:chOff x="0" y="0"/>
            <a:chExt cx="7081139" cy="2830454"/>
          </a:xfrm>
        </p:grpSpPr>
        <p:sp>
          <p:nvSpPr>
            <p:cNvPr name="TextBox 16" id="16"/>
            <p:cNvSpPr txBox="true"/>
            <p:nvPr/>
          </p:nvSpPr>
          <p:spPr>
            <a:xfrm rot="0">
              <a:off x="0" y="-28575"/>
              <a:ext cx="7081139" cy="567055"/>
            </a:xfrm>
            <a:prstGeom prst="rect">
              <a:avLst/>
            </a:prstGeom>
          </p:spPr>
          <p:txBody>
            <a:bodyPr anchor="t" rtlCol="false" tIns="0" lIns="0" bIns="0" rIns="0">
              <a:spAutoFit/>
            </a:bodyPr>
            <a:lstStyle/>
            <a:p>
              <a:pPr algn="l">
                <a:lnSpc>
                  <a:spcPts val="3510"/>
                </a:lnSpc>
              </a:pPr>
              <a:r>
                <a:rPr lang="en-US" sz="2700">
                  <a:solidFill>
                    <a:srgbClr val="F41823"/>
                  </a:solidFill>
                  <a:latin typeface="Muli Bold"/>
                  <a:ea typeface="Muli Bold"/>
                  <a:cs typeface="Muli Bold"/>
                  <a:sym typeface="Muli Bold"/>
                </a:rPr>
                <a:t>Genre Information</a:t>
              </a:r>
            </a:p>
          </p:txBody>
        </p:sp>
        <p:sp>
          <p:nvSpPr>
            <p:cNvPr name="TextBox 17" id="17"/>
            <p:cNvSpPr txBox="true"/>
            <p:nvPr/>
          </p:nvSpPr>
          <p:spPr>
            <a:xfrm rot="0">
              <a:off x="0" y="833380"/>
              <a:ext cx="7081139" cy="1997075"/>
            </a:xfrm>
            <a:prstGeom prst="rect">
              <a:avLst/>
            </a:prstGeom>
          </p:spPr>
          <p:txBody>
            <a:bodyPr anchor="t" rtlCol="false" tIns="0" lIns="0" bIns="0" rIns="0">
              <a:spAutoFit/>
            </a:bodyPr>
            <a:lstStyle/>
            <a:p>
              <a:pPr algn="l">
                <a:lnSpc>
                  <a:spcPts val="3000"/>
                </a:lnSpc>
              </a:pPr>
              <a:r>
                <a:rPr lang="en-US" sz="2000" spc="20">
                  <a:solidFill>
                    <a:srgbClr val="111B1E"/>
                  </a:solidFill>
                  <a:latin typeface="Muli Bold"/>
                  <a:ea typeface="Muli Bold"/>
                  <a:cs typeface="Muli Bold"/>
                  <a:sym typeface="Muli Bold"/>
                </a:rPr>
                <a:t>The dataset includes binary indicators for various genres, allowing for easy categorization and analysis of movies by type.</a:t>
              </a:r>
            </a:p>
          </p:txBody>
        </p:sp>
      </p:grpSp>
      <p:grpSp>
        <p:nvGrpSpPr>
          <p:cNvPr name="Group 18" id="18"/>
          <p:cNvGrpSpPr/>
          <p:nvPr/>
        </p:nvGrpSpPr>
        <p:grpSpPr>
          <a:xfrm rot="0">
            <a:off x="11948446" y="6614854"/>
            <a:ext cx="4700882" cy="2122841"/>
            <a:chOff x="0" y="0"/>
            <a:chExt cx="6267843" cy="2830454"/>
          </a:xfrm>
        </p:grpSpPr>
        <p:sp>
          <p:nvSpPr>
            <p:cNvPr name="TextBox 19" id="19"/>
            <p:cNvSpPr txBox="true"/>
            <p:nvPr/>
          </p:nvSpPr>
          <p:spPr>
            <a:xfrm rot="0">
              <a:off x="0" y="-28575"/>
              <a:ext cx="6267843" cy="567055"/>
            </a:xfrm>
            <a:prstGeom prst="rect">
              <a:avLst/>
            </a:prstGeom>
          </p:spPr>
          <p:txBody>
            <a:bodyPr anchor="t" rtlCol="false" tIns="0" lIns="0" bIns="0" rIns="0">
              <a:spAutoFit/>
            </a:bodyPr>
            <a:lstStyle/>
            <a:p>
              <a:pPr algn="l">
                <a:lnSpc>
                  <a:spcPts val="3510"/>
                </a:lnSpc>
              </a:pPr>
              <a:r>
                <a:rPr lang="en-US" sz="2700">
                  <a:solidFill>
                    <a:srgbClr val="F41823"/>
                  </a:solidFill>
                  <a:latin typeface="Muli Bold"/>
                  <a:ea typeface="Muli Bold"/>
                  <a:cs typeface="Muli Bold"/>
                  <a:sym typeface="Muli Bold"/>
                </a:rPr>
                <a:t>Keywords and Themes</a:t>
              </a:r>
            </a:p>
          </p:txBody>
        </p:sp>
        <p:sp>
          <p:nvSpPr>
            <p:cNvPr name="TextBox 20" id="20"/>
            <p:cNvSpPr txBox="true"/>
            <p:nvPr/>
          </p:nvSpPr>
          <p:spPr>
            <a:xfrm rot="0">
              <a:off x="0" y="833380"/>
              <a:ext cx="6267843" cy="1997075"/>
            </a:xfrm>
            <a:prstGeom prst="rect">
              <a:avLst/>
            </a:prstGeom>
          </p:spPr>
          <p:txBody>
            <a:bodyPr anchor="t" rtlCol="false" tIns="0" lIns="0" bIns="0" rIns="0">
              <a:spAutoFit/>
            </a:bodyPr>
            <a:lstStyle/>
            <a:p>
              <a:pPr algn="l">
                <a:lnSpc>
                  <a:spcPts val="3000"/>
                </a:lnSpc>
              </a:pPr>
              <a:r>
                <a:rPr lang="en-US" sz="2000" spc="20">
                  <a:solidFill>
                    <a:srgbClr val="111B1E"/>
                  </a:solidFill>
                  <a:latin typeface="Muli Bold"/>
                  <a:ea typeface="Muli Bold"/>
                  <a:cs typeface="Muli Bold"/>
                  <a:sym typeface="Muli Bold"/>
                </a:rPr>
                <a:t>There's a column for keywords, which likely describes themes, plot elements, or other notable features of each movie.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8" r="0" b="-9218"/>
            </a:stretch>
          </a:blipFill>
        </p:spPr>
      </p:sp>
      <p:grpSp>
        <p:nvGrpSpPr>
          <p:cNvPr name="Group 3" id="3"/>
          <p:cNvGrpSpPr/>
          <p:nvPr/>
        </p:nvGrpSpPr>
        <p:grpSpPr>
          <a:xfrm rot="0">
            <a:off x="7060209" y="2183769"/>
            <a:ext cx="4161751" cy="1184729"/>
            <a:chOff x="0" y="0"/>
            <a:chExt cx="2565722" cy="730386"/>
          </a:xfrm>
        </p:grpSpPr>
        <p:sp>
          <p:nvSpPr>
            <p:cNvPr name="Freeform 4" id="4"/>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E4E4E4"/>
            </a:solidFill>
          </p:spPr>
        </p:sp>
        <p:sp>
          <p:nvSpPr>
            <p:cNvPr name="TextBox 5" id="5"/>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6" id="6"/>
          <p:cNvGrpSpPr/>
          <p:nvPr/>
        </p:nvGrpSpPr>
        <p:grpSpPr>
          <a:xfrm rot="-10800000">
            <a:off x="6093797" y="3368497"/>
            <a:ext cx="4161751" cy="1184729"/>
            <a:chOff x="0" y="0"/>
            <a:chExt cx="2565722" cy="730386"/>
          </a:xfrm>
        </p:grpSpPr>
        <p:sp>
          <p:nvSpPr>
            <p:cNvPr name="Freeform 7" id="7"/>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A20E20"/>
            </a:solidFill>
          </p:spPr>
        </p:sp>
        <p:sp>
          <p:nvSpPr>
            <p:cNvPr name="TextBox 8" id="8"/>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7724615" y="4553226"/>
            <a:ext cx="4161751" cy="1184729"/>
            <a:chOff x="0" y="0"/>
            <a:chExt cx="2565722" cy="730386"/>
          </a:xfrm>
        </p:grpSpPr>
        <p:sp>
          <p:nvSpPr>
            <p:cNvPr name="Freeform 10" id="10"/>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E4E4E4"/>
            </a:solidFill>
          </p:spPr>
        </p:sp>
        <p:sp>
          <p:nvSpPr>
            <p:cNvPr name="TextBox 11" id="11"/>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10800000">
            <a:off x="6758203" y="5737955"/>
            <a:ext cx="4161751" cy="1184729"/>
            <a:chOff x="0" y="0"/>
            <a:chExt cx="2565722" cy="730386"/>
          </a:xfrm>
        </p:grpSpPr>
        <p:sp>
          <p:nvSpPr>
            <p:cNvPr name="Freeform 13" id="1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A20E20"/>
            </a:solidFill>
          </p:spPr>
        </p:sp>
        <p:sp>
          <p:nvSpPr>
            <p:cNvPr name="TextBox 14" id="1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5" id="15"/>
          <p:cNvGrpSpPr/>
          <p:nvPr/>
        </p:nvGrpSpPr>
        <p:grpSpPr>
          <a:xfrm rot="0">
            <a:off x="7724615" y="6918503"/>
            <a:ext cx="4161751" cy="1184729"/>
            <a:chOff x="0" y="0"/>
            <a:chExt cx="2565722" cy="730386"/>
          </a:xfrm>
        </p:grpSpPr>
        <p:sp>
          <p:nvSpPr>
            <p:cNvPr name="Freeform 16" id="1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F4F8FF"/>
            </a:solidFill>
          </p:spPr>
        </p:sp>
        <p:sp>
          <p:nvSpPr>
            <p:cNvPr name="TextBox 17" id="1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8" id="18"/>
          <p:cNvSpPr txBox="true"/>
          <p:nvPr/>
        </p:nvSpPr>
        <p:spPr>
          <a:xfrm rot="0">
            <a:off x="11388338" y="2456996"/>
            <a:ext cx="4526224" cy="1190549"/>
          </a:xfrm>
          <a:prstGeom prst="rect">
            <a:avLst/>
          </a:prstGeom>
        </p:spPr>
        <p:txBody>
          <a:bodyPr anchor="t" rtlCol="false" tIns="0" lIns="0" bIns="0" rIns="0">
            <a:spAutoFit/>
          </a:bodyPr>
          <a:lstStyle/>
          <a:p>
            <a:pPr algn="l">
              <a:lnSpc>
                <a:spcPts val="4737"/>
              </a:lnSpc>
            </a:pPr>
            <a:r>
              <a:rPr lang="en-US" sz="3759">
                <a:solidFill>
                  <a:srgbClr val="FFFFFF"/>
                </a:solidFill>
                <a:latin typeface="DM Sans"/>
                <a:ea typeface="DM Sans"/>
                <a:cs typeface="DM Sans"/>
                <a:sym typeface="DM Sans"/>
              </a:rPr>
              <a:t> 2,55,59,45,20,923</a:t>
            </a:r>
          </a:p>
          <a:p>
            <a:pPr algn="l" marL="0" indent="0" lvl="0">
              <a:lnSpc>
                <a:spcPts val="4737"/>
              </a:lnSpc>
            </a:pPr>
          </a:p>
        </p:txBody>
      </p:sp>
      <p:sp>
        <p:nvSpPr>
          <p:cNvPr name="Freeform 19" id="19"/>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1" id="21"/>
          <p:cNvGrpSpPr/>
          <p:nvPr/>
        </p:nvGrpSpPr>
        <p:grpSpPr>
          <a:xfrm rot="-10800000">
            <a:off x="6093797" y="1081311"/>
            <a:ext cx="4161751" cy="1184729"/>
            <a:chOff x="0" y="0"/>
            <a:chExt cx="2565722" cy="730386"/>
          </a:xfrm>
        </p:grpSpPr>
        <p:sp>
          <p:nvSpPr>
            <p:cNvPr name="Freeform 22" id="2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A20E20"/>
            </a:solidFill>
          </p:spPr>
        </p:sp>
        <p:sp>
          <p:nvSpPr>
            <p:cNvPr name="TextBox 23" id="23"/>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24" id="24"/>
          <p:cNvGrpSpPr/>
          <p:nvPr/>
        </p:nvGrpSpPr>
        <p:grpSpPr>
          <a:xfrm rot="-10800000">
            <a:off x="6802031" y="8027407"/>
            <a:ext cx="4161751" cy="1184729"/>
            <a:chOff x="0" y="0"/>
            <a:chExt cx="2565722" cy="730386"/>
          </a:xfrm>
        </p:grpSpPr>
        <p:sp>
          <p:nvSpPr>
            <p:cNvPr name="Freeform 25" id="25"/>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A20E20"/>
            </a:solidFill>
          </p:spPr>
        </p:sp>
        <p:sp>
          <p:nvSpPr>
            <p:cNvPr name="TextBox 26" id="26"/>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27" id="27"/>
          <p:cNvGrpSpPr/>
          <p:nvPr/>
        </p:nvGrpSpPr>
        <p:grpSpPr>
          <a:xfrm rot="0">
            <a:off x="7875694" y="9102271"/>
            <a:ext cx="4161751" cy="1184729"/>
            <a:chOff x="0" y="0"/>
            <a:chExt cx="2565722" cy="730386"/>
          </a:xfrm>
        </p:grpSpPr>
        <p:sp>
          <p:nvSpPr>
            <p:cNvPr name="Freeform 28" id="28"/>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F4F8FF"/>
            </a:solidFill>
          </p:spPr>
        </p:sp>
        <p:sp>
          <p:nvSpPr>
            <p:cNvPr name="TextBox 29" id="29"/>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30" id="30"/>
          <p:cNvSpPr txBox="true"/>
          <p:nvPr/>
        </p:nvSpPr>
        <p:spPr>
          <a:xfrm rot="0">
            <a:off x="6093797" y="3619952"/>
            <a:ext cx="411792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E4E4E4"/>
                </a:solidFill>
                <a:latin typeface="DM Sans Bold"/>
                <a:ea typeface="DM Sans Bold"/>
                <a:cs typeface="DM Sans Bold"/>
                <a:sym typeface="DM Sans Bold"/>
              </a:rPr>
              <a:t>Average Runtime</a:t>
            </a:r>
          </a:p>
        </p:txBody>
      </p:sp>
      <p:sp>
        <p:nvSpPr>
          <p:cNvPr name="TextBox 31" id="31"/>
          <p:cNvSpPr txBox="true"/>
          <p:nvPr/>
        </p:nvSpPr>
        <p:spPr>
          <a:xfrm rot="0">
            <a:off x="7768443" y="2433321"/>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Total Profit</a:t>
            </a:r>
          </a:p>
        </p:txBody>
      </p:sp>
      <p:sp>
        <p:nvSpPr>
          <p:cNvPr name="TextBox 32" id="32"/>
          <p:cNvSpPr txBox="true"/>
          <p:nvPr/>
        </p:nvSpPr>
        <p:spPr>
          <a:xfrm rot="0">
            <a:off x="8347593" y="4802779"/>
            <a:ext cx="3040745"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Average Age</a:t>
            </a:r>
          </a:p>
        </p:txBody>
      </p:sp>
      <p:sp>
        <p:nvSpPr>
          <p:cNvPr name="TextBox 33" id="33"/>
          <p:cNvSpPr txBox="true"/>
          <p:nvPr/>
        </p:nvSpPr>
        <p:spPr>
          <a:xfrm rot="0">
            <a:off x="7381181" y="5987507"/>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E4E4E4"/>
                </a:solidFill>
                <a:latin typeface="DM Sans Bold"/>
                <a:ea typeface="DM Sans Bold"/>
                <a:cs typeface="DM Sans Bold"/>
                <a:sym typeface="DM Sans Bold"/>
              </a:rPr>
              <a:t>Top Movie</a:t>
            </a:r>
          </a:p>
        </p:txBody>
      </p:sp>
      <p:sp>
        <p:nvSpPr>
          <p:cNvPr name="TextBox 34" id="34"/>
          <p:cNvSpPr txBox="true"/>
          <p:nvPr/>
        </p:nvSpPr>
        <p:spPr>
          <a:xfrm rot="0">
            <a:off x="7381181" y="6839443"/>
            <a:ext cx="4312831" cy="1285699"/>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Top Movie Revenue</a:t>
            </a:r>
          </a:p>
        </p:txBody>
      </p:sp>
      <p:sp>
        <p:nvSpPr>
          <p:cNvPr name="TextBox 35" id="35"/>
          <p:cNvSpPr txBox="true"/>
          <p:nvPr/>
        </p:nvSpPr>
        <p:spPr>
          <a:xfrm rot="0">
            <a:off x="1365636" y="3658052"/>
            <a:ext cx="4490889" cy="590474"/>
          </a:xfrm>
          <a:prstGeom prst="rect">
            <a:avLst/>
          </a:prstGeom>
        </p:spPr>
        <p:txBody>
          <a:bodyPr anchor="t" rtlCol="false" tIns="0" lIns="0" bIns="0" rIns="0">
            <a:spAutoFit/>
          </a:bodyPr>
          <a:lstStyle/>
          <a:p>
            <a:pPr algn="r" marL="0" indent="0" lvl="0">
              <a:lnSpc>
                <a:spcPts val="4737"/>
              </a:lnSpc>
            </a:pPr>
            <a:r>
              <a:rPr lang="en-US" sz="3759">
                <a:solidFill>
                  <a:srgbClr val="FFFFFF"/>
                </a:solidFill>
                <a:latin typeface="DM Sans"/>
                <a:ea typeface="DM Sans"/>
                <a:cs typeface="DM Sans"/>
                <a:sym typeface="DM Sans"/>
              </a:rPr>
              <a:t>106.9 minutes</a:t>
            </a:r>
          </a:p>
        </p:txBody>
      </p:sp>
      <p:sp>
        <p:nvSpPr>
          <p:cNvPr name="TextBox 36" id="36"/>
          <p:cNvSpPr txBox="true"/>
          <p:nvPr/>
        </p:nvSpPr>
        <p:spPr>
          <a:xfrm rot="0">
            <a:off x="12081274" y="4840879"/>
            <a:ext cx="4884918" cy="590474"/>
          </a:xfrm>
          <a:prstGeom prst="rect">
            <a:avLst/>
          </a:prstGeom>
        </p:spPr>
        <p:txBody>
          <a:bodyPr anchor="t" rtlCol="false" tIns="0" lIns="0" bIns="0" rIns="0">
            <a:spAutoFit/>
          </a:bodyPr>
          <a:lstStyle/>
          <a:p>
            <a:pPr algn="l" marL="0" indent="0" lvl="0">
              <a:lnSpc>
                <a:spcPts val="4737"/>
              </a:lnSpc>
            </a:pPr>
            <a:r>
              <a:rPr lang="en-US" sz="3759">
                <a:solidFill>
                  <a:srgbClr val="FFFFFF"/>
                </a:solidFill>
                <a:latin typeface="DM Sans"/>
                <a:ea typeface="DM Sans"/>
                <a:cs typeface="DM Sans"/>
                <a:sym typeface="DM Sans"/>
              </a:rPr>
              <a:t>21</a:t>
            </a:r>
          </a:p>
        </p:txBody>
      </p:sp>
      <p:sp>
        <p:nvSpPr>
          <p:cNvPr name="TextBox 37" id="37"/>
          <p:cNvSpPr txBox="true"/>
          <p:nvPr/>
        </p:nvSpPr>
        <p:spPr>
          <a:xfrm rot="0">
            <a:off x="1949758" y="6025507"/>
            <a:ext cx="4656045" cy="590474"/>
          </a:xfrm>
          <a:prstGeom prst="rect">
            <a:avLst/>
          </a:prstGeom>
        </p:spPr>
        <p:txBody>
          <a:bodyPr anchor="t" rtlCol="false" tIns="0" lIns="0" bIns="0" rIns="0">
            <a:spAutoFit/>
          </a:bodyPr>
          <a:lstStyle/>
          <a:p>
            <a:pPr algn="r" marL="0" indent="0" lvl="0">
              <a:lnSpc>
                <a:spcPts val="4737"/>
              </a:lnSpc>
            </a:pPr>
            <a:r>
              <a:rPr lang="en-US" sz="3759">
                <a:solidFill>
                  <a:srgbClr val="FFFFFF"/>
                </a:solidFill>
                <a:latin typeface="DM Sans"/>
                <a:ea typeface="DM Sans"/>
                <a:cs typeface="DM Sans"/>
                <a:sym typeface="DM Sans"/>
              </a:rPr>
              <a:t>Avatar</a:t>
            </a:r>
          </a:p>
        </p:txBody>
      </p:sp>
      <p:sp>
        <p:nvSpPr>
          <p:cNvPr name="TextBox 38" id="38"/>
          <p:cNvSpPr txBox="true"/>
          <p:nvPr/>
        </p:nvSpPr>
        <p:spPr>
          <a:xfrm rot="0">
            <a:off x="12081274" y="7208433"/>
            <a:ext cx="4500162" cy="590474"/>
          </a:xfrm>
          <a:prstGeom prst="rect">
            <a:avLst/>
          </a:prstGeom>
        </p:spPr>
        <p:txBody>
          <a:bodyPr anchor="t" rtlCol="false" tIns="0" lIns="0" bIns="0" rIns="0">
            <a:spAutoFit/>
          </a:bodyPr>
          <a:lstStyle/>
          <a:p>
            <a:pPr algn="l" marL="0" indent="0" lvl="0">
              <a:lnSpc>
                <a:spcPts val="4737"/>
              </a:lnSpc>
            </a:pPr>
            <a:r>
              <a:rPr lang="en-US" sz="3759">
                <a:solidFill>
                  <a:srgbClr val="FFFFFF"/>
                </a:solidFill>
                <a:latin typeface="DM Sans"/>
                <a:ea typeface="DM Sans"/>
                <a:cs typeface="DM Sans"/>
                <a:sym typeface="DM Sans"/>
              </a:rPr>
              <a:t>2,787,965,087</a:t>
            </a:r>
          </a:p>
        </p:txBody>
      </p:sp>
      <p:sp>
        <p:nvSpPr>
          <p:cNvPr name="TextBox 39" id="39"/>
          <p:cNvSpPr txBox="true"/>
          <p:nvPr/>
        </p:nvSpPr>
        <p:spPr>
          <a:xfrm rot="0">
            <a:off x="6395802" y="1330864"/>
            <a:ext cx="3409688"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E4E4E4"/>
                </a:solidFill>
                <a:latin typeface="DM Sans Bold"/>
                <a:ea typeface="DM Sans Bold"/>
                <a:cs typeface="DM Sans Bold"/>
                <a:sym typeface="DM Sans Bold"/>
              </a:rPr>
              <a:t>Total Revenue</a:t>
            </a:r>
          </a:p>
        </p:txBody>
      </p:sp>
      <p:sp>
        <p:nvSpPr>
          <p:cNvPr name="TextBox 40" id="40"/>
          <p:cNvSpPr txBox="true"/>
          <p:nvPr/>
        </p:nvSpPr>
        <p:spPr>
          <a:xfrm rot="0">
            <a:off x="10513725" y="-4158"/>
            <a:ext cx="7418152" cy="1187801"/>
          </a:xfrm>
          <a:prstGeom prst="rect">
            <a:avLst/>
          </a:prstGeom>
        </p:spPr>
        <p:txBody>
          <a:bodyPr anchor="t" rtlCol="false" tIns="0" lIns="0" bIns="0" rIns="0">
            <a:spAutoFit/>
          </a:bodyPr>
          <a:lstStyle/>
          <a:p>
            <a:pPr algn="ctr" marL="0" indent="0" lvl="0">
              <a:lnSpc>
                <a:spcPts val="9784"/>
              </a:lnSpc>
              <a:spcBef>
                <a:spcPct val="0"/>
              </a:spcBef>
            </a:pPr>
            <a:r>
              <a:rPr lang="en-US" sz="7090">
                <a:solidFill>
                  <a:srgbClr val="FFFFFF"/>
                </a:solidFill>
                <a:latin typeface="Kaushan Script"/>
                <a:ea typeface="Kaushan Script"/>
                <a:cs typeface="Kaushan Script"/>
                <a:sym typeface="Kaushan Script"/>
              </a:rPr>
              <a:t>Statistical Overview</a:t>
            </a:r>
          </a:p>
        </p:txBody>
      </p:sp>
      <p:sp>
        <p:nvSpPr>
          <p:cNvPr name="TextBox 41" id="41"/>
          <p:cNvSpPr txBox="true"/>
          <p:nvPr/>
        </p:nvSpPr>
        <p:spPr>
          <a:xfrm rot="0">
            <a:off x="1365636" y="1368964"/>
            <a:ext cx="4490889" cy="1190549"/>
          </a:xfrm>
          <a:prstGeom prst="rect">
            <a:avLst/>
          </a:prstGeom>
        </p:spPr>
        <p:txBody>
          <a:bodyPr anchor="t" rtlCol="false" tIns="0" lIns="0" bIns="0" rIns="0">
            <a:spAutoFit/>
          </a:bodyPr>
          <a:lstStyle/>
          <a:p>
            <a:pPr algn="r">
              <a:lnSpc>
                <a:spcPts val="4737"/>
              </a:lnSpc>
            </a:pPr>
            <a:r>
              <a:rPr lang="en-US" sz="3759">
                <a:solidFill>
                  <a:srgbClr val="FFFFFF"/>
                </a:solidFill>
                <a:latin typeface="DM Sans"/>
                <a:ea typeface="DM Sans"/>
                <a:cs typeface="DM Sans"/>
                <a:sym typeface="DM Sans"/>
              </a:rPr>
              <a:t> 3,95,09,78,47,444</a:t>
            </a:r>
          </a:p>
          <a:p>
            <a:pPr algn="r" marL="0" indent="0" lvl="0">
              <a:lnSpc>
                <a:spcPts val="4737"/>
              </a:lnSpc>
            </a:pPr>
          </a:p>
        </p:txBody>
      </p:sp>
      <p:sp>
        <p:nvSpPr>
          <p:cNvPr name="TextBox 42" id="42"/>
          <p:cNvSpPr txBox="true"/>
          <p:nvPr/>
        </p:nvSpPr>
        <p:spPr>
          <a:xfrm rot="0">
            <a:off x="7211288" y="8259939"/>
            <a:ext cx="3563160"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E4E4E4"/>
                </a:solidFill>
                <a:latin typeface="DM Sans Bold"/>
                <a:ea typeface="DM Sans Bold"/>
                <a:cs typeface="DM Sans Bold"/>
                <a:sym typeface="DM Sans Bold"/>
              </a:rPr>
              <a:t>Movie Count</a:t>
            </a:r>
          </a:p>
        </p:txBody>
      </p:sp>
      <p:sp>
        <p:nvSpPr>
          <p:cNvPr name="TextBox 43" id="43"/>
          <p:cNvSpPr txBox="true"/>
          <p:nvPr/>
        </p:nvSpPr>
        <p:spPr>
          <a:xfrm rot="0">
            <a:off x="1949758" y="8315009"/>
            <a:ext cx="4656045" cy="590474"/>
          </a:xfrm>
          <a:prstGeom prst="rect">
            <a:avLst/>
          </a:prstGeom>
        </p:spPr>
        <p:txBody>
          <a:bodyPr anchor="t" rtlCol="false" tIns="0" lIns="0" bIns="0" rIns="0">
            <a:spAutoFit/>
          </a:bodyPr>
          <a:lstStyle/>
          <a:p>
            <a:pPr algn="r" marL="0" indent="0" lvl="0">
              <a:lnSpc>
                <a:spcPts val="4737"/>
              </a:lnSpc>
            </a:pPr>
            <a:r>
              <a:rPr lang="en-US" sz="3759">
                <a:solidFill>
                  <a:srgbClr val="FFFFFF"/>
                </a:solidFill>
                <a:latin typeface="DM Sans"/>
                <a:ea typeface="DM Sans"/>
                <a:cs typeface="DM Sans"/>
                <a:sym typeface="DM Sans"/>
              </a:rPr>
              <a:t>4803</a:t>
            </a:r>
          </a:p>
        </p:txBody>
      </p:sp>
      <p:sp>
        <p:nvSpPr>
          <p:cNvPr name="TextBox 44" id="44"/>
          <p:cNvSpPr txBox="true"/>
          <p:nvPr/>
        </p:nvSpPr>
        <p:spPr>
          <a:xfrm rot="0">
            <a:off x="7916993" y="9345485"/>
            <a:ext cx="4312831"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051D40"/>
                </a:solidFill>
                <a:latin typeface="DM Sans Bold"/>
                <a:ea typeface="DM Sans Bold"/>
                <a:cs typeface="DM Sans Bold"/>
                <a:sym typeface="DM Sans Bold"/>
              </a:rPr>
              <a:t>Total Companies</a:t>
            </a:r>
          </a:p>
        </p:txBody>
      </p:sp>
      <p:sp>
        <p:nvSpPr>
          <p:cNvPr name="TextBox 45" id="45"/>
          <p:cNvSpPr txBox="true"/>
          <p:nvPr/>
        </p:nvSpPr>
        <p:spPr>
          <a:xfrm rot="0">
            <a:off x="12229823" y="9394555"/>
            <a:ext cx="4500162" cy="590474"/>
          </a:xfrm>
          <a:prstGeom prst="rect">
            <a:avLst/>
          </a:prstGeom>
        </p:spPr>
        <p:txBody>
          <a:bodyPr anchor="t" rtlCol="false" tIns="0" lIns="0" bIns="0" rIns="0">
            <a:spAutoFit/>
          </a:bodyPr>
          <a:lstStyle/>
          <a:p>
            <a:pPr algn="l" marL="0" indent="0" lvl="0">
              <a:lnSpc>
                <a:spcPts val="4737"/>
              </a:lnSpc>
            </a:pPr>
            <a:r>
              <a:rPr lang="en-US" sz="3759">
                <a:solidFill>
                  <a:srgbClr val="FFFFFF"/>
                </a:solidFill>
                <a:latin typeface="DM Sans"/>
                <a:ea typeface="DM Sans"/>
                <a:cs typeface="DM Sans"/>
                <a:sym typeface="DM Sans"/>
              </a:rPr>
              <a:t>1313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8587" y="116690"/>
            <a:ext cx="10077709" cy="5312494"/>
            <a:chOff x="0" y="0"/>
            <a:chExt cx="13436946" cy="7083326"/>
          </a:xfrm>
        </p:grpSpPr>
        <p:pic>
          <p:nvPicPr>
            <p:cNvPr name="Picture 3" id="3"/>
            <p:cNvPicPr>
              <a:picLocks noChangeAspect="true"/>
            </p:cNvPicPr>
            <p:nvPr/>
          </p:nvPicPr>
          <p:blipFill>
            <a:blip r:embed="rId2"/>
            <a:srcRect l="0" t="8102" r="0" b="8102"/>
            <a:stretch>
              <a:fillRect/>
            </a:stretch>
          </p:blipFill>
          <p:spPr>
            <a:xfrm flipH="false" flipV="false">
              <a:off x="0" y="0"/>
              <a:ext cx="13436946" cy="7083326"/>
            </a:xfrm>
            <a:prstGeom prst="rect">
              <a:avLst/>
            </a:prstGeom>
          </p:spPr>
        </p:pic>
      </p:grpSp>
      <p:grpSp>
        <p:nvGrpSpPr>
          <p:cNvPr name="Group 4" id="4"/>
          <p:cNvGrpSpPr/>
          <p:nvPr/>
        </p:nvGrpSpPr>
        <p:grpSpPr>
          <a:xfrm rot="0">
            <a:off x="9678178" y="573955"/>
            <a:ext cx="8309971" cy="8796696"/>
            <a:chOff x="0" y="0"/>
            <a:chExt cx="2188634" cy="2316825"/>
          </a:xfrm>
        </p:grpSpPr>
        <p:sp>
          <p:nvSpPr>
            <p:cNvPr name="Freeform 5" id="5"/>
            <p:cNvSpPr/>
            <p:nvPr/>
          </p:nvSpPr>
          <p:spPr>
            <a:xfrm flipH="false" flipV="false" rot="0">
              <a:off x="0" y="0"/>
              <a:ext cx="2188634" cy="2316825"/>
            </a:xfrm>
            <a:custGeom>
              <a:avLst/>
              <a:gdLst/>
              <a:ahLst/>
              <a:cxnLst/>
              <a:rect r="r" b="b" t="t" l="l"/>
              <a:pathLst>
                <a:path h="2316825" w="2188634">
                  <a:moveTo>
                    <a:pt x="0" y="0"/>
                  </a:moveTo>
                  <a:lnTo>
                    <a:pt x="2188634" y="0"/>
                  </a:lnTo>
                  <a:lnTo>
                    <a:pt x="2188634" y="2316825"/>
                  </a:lnTo>
                  <a:lnTo>
                    <a:pt x="0" y="2316825"/>
                  </a:lnTo>
                  <a:close/>
                </a:path>
              </a:pathLst>
            </a:custGeom>
            <a:solidFill>
              <a:srgbClr val="A20E20"/>
            </a:solidFill>
          </p:spPr>
        </p:sp>
        <p:sp>
          <p:nvSpPr>
            <p:cNvPr name="TextBox 6" id="6"/>
            <p:cNvSpPr txBox="true"/>
            <p:nvPr/>
          </p:nvSpPr>
          <p:spPr>
            <a:xfrm>
              <a:off x="0" y="-38100"/>
              <a:ext cx="2188634" cy="235492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623758" y="5801611"/>
            <a:ext cx="7759145" cy="2733677"/>
          </a:xfrm>
          <a:prstGeom prst="rect">
            <a:avLst/>
          </a:prstGeom>
        </p:spPr>
        <p:txBody>
          <a:bodyPr anchor="t" rtlCol="false" tIns="0" lIns="0" bIns="0" rIns="0">
            <a:spAutoFit/>
          </a:bodyPr>
          <a:lstStyle/>
          <a:p>
            <a:pPr algn="l">
              <a:lnSpc>
                <a:spcPts val="11440"/>
              </a:lnSpc>
            </a:pPr>
            <a:r>
              <a:rPr lang="en-US" sz="10400">
                <a:solidFill>
                  <a:srgbClr val="A20E20"/>
                </a:solidFill>
                <a:latin typeface="Abril Fatface"/>
                <a:ea typeface="Abril Fatface"/>
                <a:cs typeface="Abril Fatface"/>
                <a:sym typeface="Abril Fatface"/>
              </a:rPr>
              <a:t>Dashboards</a:t>
            </a:r>
          </a:p>
          <a:p>
            <a:pPr algn="ctr">
              <a:lnSpc>
                <a:spcPts val="10010"/>
              </a:lnSpc>
            </a:pPr>
            <a:r>
              <a:rPr lang="en-US" sz="9100">
                <a:solidFill>
                  <a:srgbClr val="A20E20"/>
                </a:solidFill>
                <a:latin typeface="Abril Fatface"/>
                <a:ea typeface="Abril Fatface"/>
                <a:cs typeface="Abril Fatface"/>
                <a:sym typeface="Abril Fatface"/>
              </a:rPr>
              <a:t>(Stories)</a:t>
            </a:r>
          </a:p>
        </p:txBody>
      </p:sp>
      <p:sp>
        <p:nvSpPr>
          <p:cNvPr name="TextBox 8" id="8"/>
          <p:cNvSpPr txBox="true"/>
          <p:nvPr/>
        </p:nvSpPr>
        <p:spPr>
          <a:xfrm rot="0">
            <a:off x="12558308" y="974641"/>
            <a:ext cx="4241539" cy="721996"/>
          </a:xfrm>
          <a:prstGeom prst="rect">
            <a:avLst/>
          </a:prstGeom>
        </p:spPr>
        <p:txBody>
          <a:bodyPr anchor="t" rtlCol="false" tIns="0" lIns="0" bIns="0" rIns="0">
            <a:spAutoFit/>
          </a:bodyPr>
          <a:lstStyle/>
          <a:p>
            <a:pPr algn="l">
              <a:lnSpc>
                <a:spcPts val="5879"/>
              </a:lnSpc>
            </a:pPr>
            <a:r>
              <a:rPr lang="en-US" sz="4199">
                <a:solidFill>
                  <a:srgbClr val="FFFFFF"/>
                </a:solidFill>
                <a:latin typeface="TT Norms"/>
                <a:ea typeface="TT Norms"/>
                <a:cs typeface="TT Norms"/>
                <a:sym typeface="TT Norms"/>
              </a:rPr>
              <a:t>Overview </a:t>
            </a:r>
          </a:p>
        </p:txBody>
      </p:sp>
      <p:sp>
        <p:nvSpPr>
          <p:cNvPr name="TextBox 9" id="9"/>
          <p:cNvSpPr txBox="true"/>
          <p:nvPr/>
        </p:nvSpPr>
        <p:spPr>
          <a:xfrm rot="0">
            <a:off x="11005356" y="672381"/>
            <a:ext cx="1253457" cy="1183005"/>
          </a:xfrm>
          <a:prstGeom prst="rect">
            <a:avLst/>
          </a:prstGeom>
        </p:spPr>
        <p:txBody>
          <a:bodyPr anchor="t" rtlCol="false" tIns="0" lIns="0" bIns="0" rIns="0">
            <a:spAutoFit/>
          </a:bodyPr>
          <a:lstStyle/>
          <a:p>
            <a:pPr algn="ctr">
              <a:lnSpc>
                <a:spcPts val="7920"/>
              </a:lnSpc>
            </a:pPr>
            <a:r>
              <a:rPr lang="en-US" sz="7200">
                <a:solidFill>
                  <a:srgbClr val="FFFFFF"/>
                </a:solidFill>
                <a:latin typeface="The Seasons Bold"/>
                <a:ea typeface="The Seasons Bold"/>
                <a:cs typeface="The Seasons Bold"/>
                <a:sym typeface="The Seasons Bold"/>
              </a:rPr>
              <a:t>1</a:t>
            </a:r>
          </a:p>
        </p:txBody>
      </p:sp>
      <p:sp>
        <p:nvSpPr>
          <p:cNvPr name="AutoShape 10" id="10"/>
          <p:cNvSpPr/>
          <p:nvPr/>
        </p:nvSpPr>
        <p:spPr>
          <a:xfrm flipH="true">
            <a:off x="1028700" y="8911207"/>
            <a:ext cx="7759145" cy="0"/>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12558308" y="2646764"/>
            <a:ext cx="4241539" cy="662941"/>
          </a:xfrm>
          <a:prstGeom prst="rect">
            <a:avLst/>
          </a:prstGeom>
        </p:spPr>
        <p:txBody>
          <a:bodyPr anchor="t" rtlCol="false" tIns="0" lIns="0" bIns="0" rIns="0">
            <a:spAutoFit/>
          </a:bodyPr>
          <a:lstStyle/>
          <a:p>
            <a:pPr algn="l">
              <a:lnSpc>
                <a:spcPts val="5459"/>
              </a:lnSpc>
            </a:pPr>
            <a:r>
              <a:rPr lang="en-US" sz="3899">
                <a:solidFill>
                  <a:srgbClr val="FFFFFF"/>
                </a:solidFill>
                <a:latin typeface="TT Norms"/>
                <a:ea typeface="TT Norms"/>
                <a:cs typeface="TT Norms"/>
                <a:sym typeface="TT Norms"/>
              </a:rPr>
              <a:t>Financial Analysis</a:t>
            </a:r>
          </a:p>
        </p:txBody>
      </p:sp>
      <p:sp>
        <p:nvSpPr>
          <p:cNvPr name="TextBox 12" id="12"/>
          <p:cNvSpPr txBox="true"/>
          <p:nvPr/>
        </p:nvSpPr>
        <p:spPr>
          <a:xfrm rot="0">
            <a:off x="11005356" y="2354849"/>
            <a:ext cx="1253457" cy="1183005"/>
          </a:xfrm>
          <a:prstGeom prst="rect">
            <a:avLst/>
          </a:prstGeom>
        </p:spPr>
        <p:txBody>
          <a:bodyPr anchor="t" rtlCol="false" tIns="0" lIns="0" bIns="0" rIns="0">
            <a:spAutoFit/>
          </a:bodyPr>
          <a:lstStyle/>
          <a:p>
            <a:pPr algn="ctr">
              <a:lnSpc>
                <a:spcPts val="7920"/>
              </a:lnSpc>
            </a:pPr>
            <a:r>
              <a:rPr lang="en-US" sz="7200">
                <a:solidFill>
                  <a:srgbClr val="FFFFFF"/>
                </a:solidFill>
                <a:latin typeface="The Seasons Bold"/>
                <a:ea typeface="The Seasons Bold"/>
                <a:cs typeface="The Seasons Bold"/>
                <a:sym typeface="The Seasons Bold"/>
              </a:rPr>
              <a:t>2</a:t>
            </a:r>
          </a:p>
        </p:txBody>
      </p:sp>
      <p:sp>
        <p:nvSpPr>
          <p:cNvPr name="TextBox 13" id="13"/>
          <p:cNvSpPr txBox="true"/>
          <p:nvPr/>
        </p:nvSpPr>
        <p:spPr>
          <a:xfrm rot="0">
            <a:off x="12558308" y="4309362"/>
            <a:ext cx="3782087" cy="662941"/>
          </a:xfrm>
          <a:prstGeom prst="rect">
            <a:avLst/>
          </a:prstGeom>
        </p:spPr>
        <p:txBody>
          <a:bodyPr anchor="t" rtlCol="false" tIns="0" lIns="0" bIns="0" rIns="0">
            <a:spAutoFit/>
          </a:bodyPr>
          <a:lstStyle/>
          <a:p>
            <a:pPr algn="l">
              <a:lnSpc>
                <a:spcPts val="5459"/>
              </a:lnSpc>
            </a:pPr>
            <a:r>
              <a:rPr lang="en-US" sz="3899">
                <a:solidFill>
                  <a:srgbClr val="FFFFFF"/>
                </a:solidFill>
                <a:latin typeface="TT Norms"/>
                <a:ea typeface="TT Norms"/>
                <a:cs typeface="TT Norms"/>
                <a:sym typeface="TT Norms"/>
              </a:rPr>
              <a:t>Temporal Trends</a:t>
            </a:r>
          </a:p>
        </p:txBody>
      </p:sp>
      <p:sp>
        <p:nvSpPr>
          <p:cNvPr name="TextBox 14" id="14"/>
          <p:cNvSpPr txBox="true"/>
          <p:nvPr/>
        </p:nvSpPr>
        <p:spPr>
          <a:xfrm rot="0">
            <a:off x="11005356" y="4246179"/>
            <a:ext cx="1253457" cy="1183005"/>
          </a:xfrm>
          <a:prstGeom prst="rect">
            <a:avLst/>
          </a:prstGeom>
        </p:spPr>
        <p:txBody>
          <a:bodyPr anchor="t" rtlCol="false" tIns="0" lIns="0" bIns="0" rIns="0">
            <a:spAutoFit/>
          </a:bodyPr>
          <a:lstStyle/>
          <a:p>
            <a:pPr algn="ctr">
              <a:lnSpc>
                <a:spcPts val="7920"/>
              </a:lnSpc>
            </a:pPr>
            <a:r>
              <a:rPr lang="en-US" sz="7200">
                <a:solidFill>
                  <a:srgbClr val="FFFFFF"/>
                </a:solidFill>
                <a:latin typeface="The Seasons Bold"/>
                <a:ea typeface="The Seasons Bold"/>
                <a:cs typeface="The Seasons Bold"/>
                <a:sym typeface="The Seasons Bold"/>
              </a:rPr>
              <a:t>3</a:t>
            </a:r>
          </a:p>
        </p:txBody>
      </p:sp>
      <p:sp>
        <p:nvSpPr>
          <p:cNvPr name="TextBox 15" id="15"/>
          <p:cNvSpPr txBox="true"/>
          <p:nvPr/>
        </p:nvSpPr>
        <p:spPr>
          <a:xfrm rot="0">
            <a:off x="11005356" y="5933057"/>
            <a:ext cx="1253457" cy="1183005"/>
          </a:xfrm>
          <a:prstGeom prst="rect">
            <a:avLst/>
          </a:prstGeom>
        </p:spPr>
        <p:txBody>
          <a:bodyPr anchor="t" rtlCol="false" tIns="0" lIns="0" bIns="0" rIns="0">
            <a:spAutoFit/>
          </a:bodyPr>
          <a:lstStyle/>
          <a:p>
            <a:pPr algn="ctr">
              <a:lnSpc>
                <a:spcPts val="7920"/>
              </a:lnSpc>
            </a:pPr>
            <a:r>
              <a:rPr lang="en-US" sz="7200">
                <a:solidFill>
                  <a:srgbClr val="FFFFFF"/>
                </a:solidFill>
                <a:latin typeface="The Seasons Bold"/>
                <a:ea typeface="The Seasons Bold"/>
                <a:cs typeface="The Seasons Bold"/>
                <a:sym typeface="The Seasons Bold"/>
              </a:rPr>
              <a:t>4</a:t>
            </a:r>
          </a:p>
        </p:txBody>
      </p:sp>
      <p:sp>
        <p:nvSpPr>
          <p:cNvPr name="TextBox 16" id="16"/>
          <p:cNvSpPr txBox="true"/>
          <p:nvPr/>
        </p:nvSpPr>
        <p:spPr>
          <a:xfrm rot="0">
            <a:off x="12558308" y="6060374"/>
            <a:ext cx="5429841" cy="662941"/>
          </a:xfrm>
          <a:prstGeom prst="rect">
            <a:avLst/>
          </a:prstGeom>
        </p:spPr>
        <p:txBody>
          <a:bodyPr anchor="t" rtlCol="false" tIns="0" lIns="0" bIns="0" rIns="0">
            <a:spAutoFit/>
          </a:bodyPr>
          <a:lstStyle/>
          <a:p>
            <a:pPr algn="l">
              <a:lnSpc>
                <a:spcPts val="5459"/>
              </a:lnSpc>
            </a:pPr>
            <a:r>
              <a:rPr lang="en-US" sz="3899">
                <a:solidFill>
                  <a:srgbClr val="FFFFFF"/>
                </a:solidFill>
                <a:latin typeface="TT Norms"/>
                <a:ea typeface="TT Norms"/>
                <a:cs typeface="TT Norms"/>
                <a:sym typeface="TT Norms"/>
              </a:rPr>
              <a:t>Production Company</a:t>
            </a:r>
          </a:p>
        </p:txBody>
      </p:sp>
      <p:sp>
        <p:nvSpPr>
          <p:cNvPr name="TextBox 17" id="17"/>
          <p:cNvSpPr txBox="true"/>
          <p:nvPr/>
        </p:nvSpPr>
        <p:spPr>
          <a:xfrm rot="0">
            <a:off x="11005356" y="7747252"/>
            <a:ext cx="1253457" cy="1183005"/>
          </a:xfrm>
          <a:prstGeom prst="rect">
            <a:avLst/>
          </a:prstGeom>
        </p:spPr>
        <p:txBody>
          <a:bodyPr anchor="t" rtlCol="false" tIns="0" lIns="0" bIns="0" rIns="0">
            <a:spAutoFit/>
          </a:bodyPr>
          <a:lstStyle/>
          <a:p>
            <a:pPr algn="ctr">
              <a:lnSpc>
                <a:spcPts val="7920"/>
              </a:lnSpc>
            </a:pPr>
            <a:r>
              <a:rPr lang="en-US" sz="7200">
                <a:solidFill>
                  <a:srgbClr val="FFFFFF"/>
                </a:solidFill>
                <a:latin typeface="The Seasons Bold"/>
                <a:ea typeface="The Seasons Bold"/>
                <a:cs typeface="The Seasons Bold"/>
                <a:sym typeface="The Seasons Bold"/>
              </a:rPr>
              <a:t>5</a:t>
            </a:r>
          </a:p>
        </p:txBody>
      </p:sp>
      <p:sp>
        <p:nvSpPr>
          <p:cNvPr name="TextBox 18" id="18"/>
          <p:cNvSpPr txBox="true"/>
          <p:nvPr/>
        </p:nvSpPr>
        <p:spPr>
          <a:xfrm rot="0">
            <a:off x="12558308" y="8060307"/>
            <a:ext cx="5119754" cy="662941"/>
          </a:xfrm>
          <a:prstGeom prst="rect">
            <a:avLst/>
          </a:prstGeom>
        </p:spPr>
        <p:txBody>
          <a:bodyPr anchor="t" rtlCol="false" tIns="0" lIns="0" bIns="0" rIns="0">
            <a:spAutoFit/>
          </a:bodyPr>
          <a:lstStyle/>
          <a:p>
            <a:pPr algn="l">
              <a:lnSpc>
                <a:spcPts val="5459"/>
              </a:lnSpc>
            </a:pPr>
            <a:r>
              <a:rPr lang="en-US" sz="3899">
                <a:solidFill>
                  <a:srgbClr val="FFFFFF"/>
                </a:solidFill>
                <a:latin typeface="TT Norms"/>
                <a:ea typeface="TT Norms"/>
                <a:cs typeface="TT Norms"/>
                <a:sym typeface="TT Norms"/>
              </a:rPr>
              <a:t>Audience Reception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0"/>
            <a:ext cx="5904396" cy="9258300"/>
            <a:chOff x="0" y="0"/>
            <a:chExt cx="7872527" cy="12344400"/>
          </a:xfrm>
        </p:grpSpPr>
        <p:pic>
          <p:nvPicPr>
            <p:cNvPr name="Picture 3" id="3"/>
            <p:cNvPicPr>
              <a:picLocks noChangeAspect="true"/>
            </p:cNvPicPr>
            <p:nvPr/>
          </p:nvPicPr>
          <p:blipFill>
            <a:blip r:embed="rId2"/>
            <a:srcRect l="2169" t="0" r="2169" b="0"/>
            <a:stretch>
              <a:fillRect/>
            </a:stretch>
          </p:blipFill>
          <p:spPr>
            <a:xfrm flipH="false" flipV="false">
              <a:off x="0" y="0"/>
              <a:ext cx="7872527" cy="12344400"/>
            </a:xfrm>
            <a:prstGeom prst="rect">
              <a:avLst/>
            </a:prstGeom>
          </p:spPr>
        </p:pic>
      </p:grpSp>
      <p:grpSp>
        <p:nvGrpSpPr>
          <p:cNvPr name="Group 4" id="4"/>
          <p:cNvGrpSpPr/>
          <p:nvPr/>
        </p:nvGrpSpPr>
        <p:grpSpPr>
          <a:xfrm rot="0">
            <a:off x="-109070" y="1028700"/>
            <a:ext cx="2275540" cy="2275540"/>
            <a:chOff x="0" y="0"/>
            <a:chExt cx="599319" cy="599319"/>
          </a:xfrm>
        </p:grpSpPr>
        <p:sp>
          <p:nvSpPr>
            <p:cNvPr name="Freeform 5" id="5"/>
            <p:cNvSpPr/>
            <p:nvPr/>
          </p:nvSpPr>
          <p:spPr>
            <a:xfrm flipH="false" flipV="false" rot="0">
              <a:off x="0" y="0"/>
              <a:ext cx="599319" cy="599319"/>
            </a:xfrm>
            <a:custGeom>
              <a:avLst/>
              <a:gdLst/>
              <a:ahLst/>
              <a:cxnLst/>
              <a:rect r="r" b="b" t="t" l="l"/>
              <a:pathLst>
                <a:path h="599319" w="599319">
                  <a:moveTo>
                    <a:pt x="0" y="0"/>
                  </a:moveTo>
                  <a:lnTo>
                    <a:pt x="599319" y="0"/>
                  </a:lnTo>
                  <a:lnTo>
                    <a:pt x="599319" y="599319"/>
                  </a:lnTo>
                  <a:lnTo>
                    <a:pt x="0" y="599319"/>
                  </a:lnTo>
                  <a:close/>
                </a:path>
              </a:pathLst>
            </a:custGeom>
            <a:solidFill>
              <a:srgbClr val="942613"/>
            </a:solidFill>
          </p:spPr>
        </p:sp>
        <p:sp>
          <p:nvSpPr>
            <p:cNvPr name="TextBox 6" id="6"/>
            <p:cNvSpPr txBox="true"/>
            <p:nvPr/>
          </p:nvSpPr>
          <p:spPr>
            <a:xfrm>
              <a:off x="0" y="-38100"/>
              <a:ext cx="599319" cy="637419"/>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flipH="true" flipV="true">
            <a:off x="8563464" y="7386661"/>
            <a:ext cx="7426399" cy="0"/>
          </a:xfrm>
          <a:prstGeom prst="line">
            <a:avLst/>
          </a:prstGeom>
          <a:ln cap="flat" w="38100">
            <a:solidFill>
              <a:srgbClr val="BB1E12"/>
            </a:solidFill>
            <a:prstDash val="solid"/>
            <a:headEnd type="none" len="sm" w="sm"/>
            <a:tailEnd type="none" len="sm" w="sm"/>
          </a:ln>
        </p:spPr>
      </p:sp>
      <p:sp>
        <p:nvSpPr>
          <p:cNvPr name="TextBox 8" id="8"/>
          <p:cNvSpPr txBox="true"/>
          <p:nvPr/>
        </p:nvSpPr>
        <p:spPr>
          <a:xfrm rot="0">
            <a:off x="7451399" y="4020562"/>
            <a:ext cx="9650528" cy="2236352"/>
          </a:xfrm>
          <a:prstGeom prst="rect">
            <a:avLst/>
          </a:prstGeom>
        </p:spPr>
        <p:txBody>
          <a:bodyPr anchor="t" rtlCol="false" tIns="0" lIns="0" bIns="0" rIns="0">
            <a:spAutoFit/>
          </a:bodyPr>
          <a:lstStyle/>
          <a:p>
            <a:pPr algn="l">
              <a:lnSpc>
                <a:spcPts val="14470"/>
              </a:lnSpc>
            </a:pPr>
            <a:r>
              <a:rPr lang="en-US" sz="14470">
                <a:solidFill>
                  <a:srgbClr val="FFFFFF"/>
                </a:solidFill>
                <a:latin typeface="The Seasons Bold"/>
                <a:ea typeface="The Seasons Bold"/>
                <a:cs typeface="The Seasons Bold"/>
                <a:sym typeface="The Seasons Bold"/>
              </a:rPr>
              <a:t>OVERVIEW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96" t="0" r="-896"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42152" y="28174"/>
            <a:ext cx="7745848" cy="4312855"/>
          </a:xfrm>
          <a:custGeom>
            <a:avLst/>
            <a:gdLst/>
            <a:ahLst/>
            <a:cxnLst/>
            <a:rect r="r" b="b" t="t" l="l"/>
            <a:pathLst>
              <a:path h="4312855" w="7745848">
                <a:moveTo>
                  <a:pt x="0" y="0"/>
                </a:moveTo>
                <a:lnTo>
                  <a:pt x="7745848" y="0"/>
                </a:lnTo>
                <a:lnTo>
                  <a:pt x="7745848" y="4312855"/>
                </a:lnTo>
                <a:lnTo>
                  <a:pt x="0" y="4312855"/>
                </a:lnTo>
                <a:lnTo>
                  <a:pt x="0" y="0"/>
                </a:lnTo>
                <a:close/>
              </a:path>
            </a:pathLst>
          </a:custGeom>
          <a:blipFill>
            <a:blip r:embed="rId2"/>
            <a:stretch>
              <a:fillRect l="-1555" t="0" r="-1555" b="0"/>
            </a:stretch>
          </a:blipFill>
        </p:spPr>
      </p:sp>
      <p:grpSp>
        <p:nvGrpSpPr>
          <p:cNvPr name="Group 3" id="3"/>
          <p:cNvGrpSpPr/>
          <p:nvPr/>
        </p:nvGrpSpPr>
        <p:grpSpPr>
          <a:xfrm rot="0">
            <a:off x="0" y="28174"/>
            <a:ext cx="1426803" cy="12713654"/>
            <a:chOff x="0" y="0"/>
            <a:chExt cx="375783" cy="3348452"/>
          </a:xfrm>
        </p:grpSpPr>
        <p:sp>
          <p:nvSpPr>
            <p:cNvPr name="Freeform 4" id="4"/>
            <p:cNvSpPr/>
            <p:nvPr/>
          </p:nvSpPr>
          <p:spPr>
            <a:xfrm flipH="false" flipV="false" rot="0">
              <a:off x="0" y="0"/>
              <a:ext cx="375783" cy="3348452"/>
            </a:xfrm>
            <a:custGeom>
              <a:avLst/>
              <a:gdLst/>
              <a:ahLst/>
              <a:cxnLst/>
              <a:rect r="r" b="b" t="t" l="l"/>
              <a:pathLst>
                <a:path h="3348452" w="375783">
                  <a:moveTo>
                    <a:pt x="0" y="0"/>
                  </a:moveTo>
                  <a:lnTo>
                    <a:pt x="375783" y="0"/>
                  </a:lnTo>
                  <a:lnTo>
                    <a:pt x="375783" y="3348452"/>
                  </a:lnTo>
                  <a:lnTo>
                    <a:pt x="0" y="3348452"/>
                  </a:lnTo>
                  <a:close/>
                </a:path>
              </a:pathLst>
            </a:custGeom>
            <a:solidFill>
              <a:srgbClr val="942613"/>
            </a:solidFill>
          </p:spPr>
        </p:sp>
        <p:sp>
          <p:nvSpPr>
            <p:cNvPr name="TextBox 5" id="5"/>
            <p:cNvSpPr txBox="true"/>
            <p:nvPr/>
          </p:nvSpPr>
          <p:spPr>
            <a:xfrm>
              <a:off x="0" y="-47625"/>
              <a:ext cx="375783" cy="3396077"/>
            </a:xfrm>
            <a:prstGeom prst="rect">
              <a:avLst/>
            </a:prstGeom>
          </p:spPr>
          <p:txBody>
            <a:bodyPr anchor="ctr" rtlCol="false" tIns="50800" lIns="50800" bIns="50800" rIns="50800"/>
            <a:lstStyle/>
            <a:p>
              <a:pPr algn="ctr">
                <a:lnSpc>
                  <a:spcPts val="3061"/>
                </a:lnSpc>
              </a:pPr>
            </a:p>
          </p:txBody>
        </p:sp>
      </p:grpSp>
      <p:sp>
        <p:nvSpPr>
          <p:cNvPr name="TextBox 6" id="6"/>
          <p:cNvSpPr txBox="true"/>
          <p:nvPr/>
        </p:nvSpPr>
        <p:spPr>
          <a:xfrm rot="0">
            <a:off x="1028700" y="4570533"/>
            <a:ext cx="17026689" cy="6197600"/>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Arimo"/>
                <a:ea typeface="Arimo"/>
                <a:cs typeface="Arimo"/>
                <a:sym typeface="Arimo"/>
              </a:rPr>
              <a:t>Focuses on key metrics such as Movie Count, Total Revenue, Budget, Profit, Average Runtime, and Popularity.</a:t>
            </a:r>
          </a:p>
          <a:p>
            <a:pPr algn="l">
              <a:lnSpc>
                <a:spcPts val="4900"/>
              </a:lnSpc>
            </a:pPr>
            <a:r>
              <a:rPr lang="en-US" sz="3500">
                <a:solidFill>
                  <a:srgbClr val="000000"/>
                </a:solidFill>
                <a:latin typeface="Arimo"/>
                <a:ea typeface="Arimo"/>
                <a:cs typeface="Arimo"/>
                <a:sym typeface="Arimo"/>
              </a:rPr>
              <a:t> </a:t>
            </a:r>
          </a:p>
          <a:p>
            <a:pPr algn="l" marL="755651" indent="-377825" lvl="1">
              <a:lnSpc>
                <a:spcPts val="4900"/>
              </a:lnSpc>
              <a:buFont typeface="Arial"/>
              <a:buChar char="•"/>
            </a:pPr>
            <a:r>
              <a:rPr lang="en-US" sz="3500">
                <a:solidFill>
                  <a:srgbClr val="000000"/>
                </a:solidFill>
                <a:latin typeface="Arimo"/>
                <a:ea typeface="Arimo"/>
                <a:cs typeface="Arimo"/>
                <a:sym typeface="Arimo"/>
              </a:rPr>
              <a:t>F</a:t>
            </a:r>
            <a:r>
              <a:rPr lang="en-US" sz="3500">
                <a:solidFill>
                  <a:srgbClr val="000000"/>
                </a:solidFill>
                <a:latin typeface="Arimo"/>
                <a:ea typeface="Arimo"/>
                <a:cs typeface="Arimo"/>
                <a:sym typeface="Arimo"/>
              </a:rPr>
              <a:t>eatures visualizations like the "Top 10 Movies by Profit," with "Frozen" leading, a chart on movie ratings dominated by PG-13 and PG, and a "Runtime vs Profit" graph that tracks profitability trends over time.</a:t>
            </a:r>
          </a:p>
          <a:p>
            <a:pPr algn="l">
              <a:lnSpc>
                <a:spcPts val="4900"/>
              </a:lnSpc>
            </a:pPr>
          </a:p>
          <a:p>
            <a:pPr algn="l" marL="755651" indent="-377825" lvl="1">
              <a:lnSpc>
                <a:spcPts val="4900"/>
              </a:lnSpc>
              <a:buFont typeface="Arial"/>
              <a:buChar char="•"/>
            </a:pPr>
            <a:r>
              <a:rPr lang="en-US" sz="3500">
                <a:solidFill>
                  <a:srgbClr val="000000"/>
                </a:solidFill>
                <a:latin typeface="Arimo"/>
                <a:ea typeface="Arimo"/>
                <a:cs typeface="Arimo"/>
                <a:sym typeface="Arimo"/>
              </a:rPr>
              <a:t> Additionally, a pie chart shows profit distribution by movie language, highlighting English and French. </a:t>
            </a:r>
          </a:p>
          <a:p>
            <a:pPr algn="l">
              <a:lnSpc>
                <a:spcPts val="4900"/>
              </a:lnSpc>
            </a:pPr>
          </a:p>
        </p:txBody>
      </p:sp>
      <p:sp>
        <p:nvSpPr>
          <p:cNvPr name="AutoShape 7" id="7"/>
          <p:cNvSpPr/>
          <p:nvPr/>
        </p:nvSpPr>
        <p:spPr>
          <a:xfrm rot="0">
            <a:off x="14106058" y="4326741"/>
            <a:ext cx="3005228" cy="0"/>
          </a:xfrm>
          <a:prstGeom prst="line">
            <a:avLst/>
          </a:prstGeom>
          <a:ln cap="flat" w="28575">
            <a:solidFill>
              <a:srgbClr val="FFFFFF"/>
            </a:solidFill>
            <a:prstDash val="solid"/>
            <a:headEnd type="none" len="sm" w="sm"/>
            <a:tailEnd type="none" len="sm" w="sm"/>
          </a:ln>
        </p:spPr>
      </p:sp>
      <p:sp>
        <p:nvSpPr>
          <p:cNvPr name="TextBox 8" id="8"/>
          <p:cNvSpPr txBox="true"/>
          <p:nvPr/>
        </p:nvSpPr>
        <p:spPr>
          <a:xfrm rot="0">
            <a:off x="1651079" y="1164676"/>
            <a:ext cx="1244758" cy="417376"/>
          </a:xfrm>
          <a:prstGeom prst="rect">
            <a:avLst/>
          </a:prstGeom>
        </p:spPr>
        <p:txBody>
          <a:bodyPr anchor="t" rtlCol="false" tIns="0" lIns="0" bIns="0" rIns="0">
            <a:spAutoFit/>
          </a:bodyPr>
          <a:lstStyle/>
          <a:p>
            <a:pPr algn="l">
              <a:lnSpc>
                <a:spcPts val="3430"/>
              </a:lnSpc>
            </a:pPr>
            <a:r>
              <a:rPr lang="en-US" sz="2450">
                <a:solidFill>
                  <a:srgbClr val="942613"/>
                </a:solidFill>
                <a:latin typeface="HK Grotesk"/>
                <a:ea typeface="HK Grotesk"/>
                <a:cs typeface="HK Grotesk"/>
                <a:sym typeface="HK Grotesk"/>
              </a:rPr>
              <a:t>Overview</a:t>
            </a:r>
          </a:p>
        </p:txBody>
      </p:sp>
      <p:sp>
        <p:nvSpPr>
          <p:cNvPr name="TextBox 9" id="9"/>
          <p:cNvSpPr txBox="true"/>
          <p:nvPr/>
        </p:nvSpPr>
        <p:spPr>
          <a:xfrm rot="0">
            <a:off x="1651079" y="1976994"/>
            <a:ext cx="6333331" cy="1117870"/>
          </a:xfrm>
          <a:prstGeom prst="rect">
            <a:avLst/>
          </a:prstGeom>
        </p:spPr>
        <p:txBody>
          <a:bodyPr anchor="t" rtlCol="false" tIns="0" lIns="0" bIns="0" rIns="0">
            <a:spAutoFit/>
          </a:bodyPr>
          <a:lstStyle/>
          <a:p>
            <a:pPr algn="l">
              <a:lnSpc>
                <a:spcPts val="8659"/>
              </a:lnSpc>
            </a:pPr>
            <a:r>
              <a:rPr lang="en-US" sz="7801">
                <a:solidFill>
                  <a:srgbClr val="000000"/>
                </a:solidFill>
                <a:latin typeface="HK Grotesk Bold"/>
                <a:ea typeface="HK Grotesk Bold"/>
                <a:cs typeface="HK Grotesk Bold"/>
                <a:sym typeface="HK Grotesk Bold"/>
              </a:rPr>
              <a:t>DESCRIPTION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DAGOLH1muEs</dc:identifier>
  <dcterms:modified xsi:type="dcterms:W3CDTF">2011-08-01T06:04:30Z</dcterms:modified>
  <cp:revision>1</cp:revision>
  <dc:title>Comprehensive Movie Industry Insights: A Multidimensional Overview</dc:title>
</cp:coreProperties>
</file>